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83" r:id="rId2"/>
    <p:sldId id="256" r:id="rId3"/>
    <p:sldId id="272" r:id="rId4"/>
    <p:sldId id="273" r:id="rId5"/>
    <p:sldId id="284" r:id="rId6"/>
    <p:sldId id="285" r:id="rId7"/>
    <p:sldId id="274" r:id="rId8"/>
    <p:sldId id="262" r:id="rId9"/>
    <p:sldId id="259" r:id="rId10"/>
    <p:sldId id="261" r:id="rId11"/>
    <p:sldId id="264" r:id="rId12"/>
    <p:sldId id="267" r:id="rId13"/>
    <p:sldId id="279" r:id="rId14"/>
    <p:sldId id="280" r:id="rId15"/>
    <p:sldId id="282" r:id="rId16"/>
    <p:sldId id="281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ONFRAY" initials="CO" lastIdx="1" clrIdx="0">
    <p:extLst>
      <p:ext uri="{19B8F6BF-5375-455C-9EA6-DF929625EA0E}">
        <p15:presenceInfo xmlns:p15="http://schemas.microsoft.com/office/powerpoint/2012/main" userId="S::confray@reseau-mesure.com::f5af37aa-3fc9-4c0b-be1b-7abb7a17ff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-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B048-34DE-437D-95D0-2868F6AB6C6C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D00E1-B1E2-4AE6-8B54-69285C33C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40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480EE01-9BDF-4B2D-87BC-5BD02AEBA4C7}"/>
              </a:ext>
            </a:extLst>
          </p:cNvPr>
          <p:cNvSpPr txBox="1"/>
          <p:nvPr userDrawn="1"/>
        </p:nvSpPr>
        <p:spPr>
          <a:xfrm>
            <a:off x="4562475" y="6430516"/>
            <a:ext cx="79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Stéphane Coupeau – 24/11/2020 – Mesures Solutions EXPO – Visio-conférences</a:t>
            </a:r>
          </a:p>
          <a:p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5.jpe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18" Type="http://schemas.openxmlformats.org/officeDocument/2006/relationships/image" Target="../media/image59.png"/><Relationship Id="rId3" Type="http://schemas.openxmlformats.org/officeDocument/2006/relationships/image" Target="../media/image44.svg"/><Relationship Id="rId21" Type="http://schemas.openxmlformats.org/officeDocument/2006/relationships/image" Target="../media/image62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17" Type="http://schemas.openxmlformats.org/officeDocument/2006/relationships/image" Target="../media/image58.sv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24" Type="http://schemas.openxmlformats.org/officeDocument/2006/relationships/image" Target="../media/image5.jpeg"/><Relationship Id="rId5" Type="http://schemas.openxmlformats.org/officeDocument/2006/relationships/image" Target="../media/image46.svg"/><Relationship Id="rId15" Type="http://schemas.openxmlformats.org/officeDocument/2006/relationships/image" Target="../media/image56.svg"/><Relationship Id="rId23" Type="http://schemas.openxmlformats.org/officeDocument/2006/relationships/image" Target="../media/image64.svg"/><Relationship Id="rId10" Type="http://schemas.openxmlformats.org/officeDocument/2006/relationships/image" Target="../media/image51.png"/><Relationship Id="rId19" Type="http://schemas.openxmlformats.org/officeDocument/2006/relationships/image" Target="../media/image60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18" Type="http://schemas.openxmlformats.org/officeDocument/2006/relationships/image" Target="../media/image63.pn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2" Type="http://schemas.openxmlformats.org/officeDocument/2006/relationships/image" Target="../media/image65.png"/><Relationship Id="rId16" Type="http://schemas.openxmlformats.org/officeDocument/2006/relationships/image" Target="../media/image6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56.svg"/><Relationship Id="rId5" Type="http://schemas.openxmlformats.org/officeDocument/2006/relationships/image" Target="../media/image68.svg"/><Relationship Id="rId15" Type="http://schemas.openxmlformats.org/officeDocument/2006/relationships/image" Target="../media/image60.svg"/><Relationship Id="rId10" Type="http://schemas.openxmlformats.org/officeDocument/2006/relationships/image" Target="../media/image55.png"/><Relationship Id="rId19" Type="http://schemas.openxmlformats.org/officeDocument/2006/relationships/image" Target="../media/image64.svg"/><Relationship Id="rId4" Type="http://schemas.openxmlformats.org/officeDocument/2006/relationships/image" Target="../media/image67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-industrie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hyperlink" Target="mailto:commercial@th-industri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2B8DE0-E256-4DA5-A452-F0A0D07E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5A31E59-F976-43ED-90C3-4502901C9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2528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66119" y="541576"/>
            <a:ext cx="7549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/>
              <a:t>Avantages de la mesure connectée</a:t>
            </a:r>
          </a:p>
        </p:txBody>
      </p:sp>
      <p:sp>
        <p:nvSpPr>
          <p:cNvPr id="12" name="Rectangle : coins arrondis 11"/>
          <p:cNvSpPr/>
          <p:nvPr/>
        </p:nvSpPr>
        <p:spPr>
          <a:xfrm>
            <a:off x="1828800" y="1627465"/>
            <a:ext cx="62960" cy="4983061"/>
          </a:xfrm>
          <a:prstGeom prst="roundRect">
            <a:avLst/>
          </a:prstGeom>
          <a:solidFill>
            <a:srgbClr val="342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71569" y="2675681"/>
            <a:ext cx="93705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Maitrise et réduction des coûts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Facilité d’installation (selon les cas </a:t>
            </a:r>
            <a:r>
              <a:rPr lang="fr-FR" sz="2400" dirty="0">
                <a:sym typeface="Wingdings" panose="05000000000000000000" pitchFamily="2" charset="2"/>
              </a:rPr>
              <a:t>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Accessibles à tous (théoriquement)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Des mesures identiques à des solutions câblées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Plus sécurisée (si correctement configurée)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pic>
        <p:nvPicPr>
          <p:cNvPr id="7" name="Image 6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88A18E14-9A19-40A9-8458-F592E9C5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0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38658" y="225692"/>
            <a:ext cx="7549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/>
              <a:t>Risques de la mesure connectée</a:t>
            </a:r>
          </a:p>
        </p:txBody>
      </p:sp>
      <p:sp>
        <p:nvSpPr>
          <p:cNvPr id="12" name="Rectangle : coins arrondis 11"/>
          <p:cNvSpPr/>
          <p:nvPr/>
        </p:nvSpPr>
        <p:spPr>
          <a:xfrm>
            <a:off x="1828800" y="1627465"/>
            <a:ext cx="62960" cy="4983061"/>
          </a:xfrm>
          <a:prstGeom prst="roundRect">
            <a:avLst/>
          </a:prstGeom>
          <a:solidFill>
            <a:srgbClr val="342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129473" y="1872008"/>
            <a:ext cx="663860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PERTE DE LA CONNEXION ET DES DONNÉES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84BF63-A934-4CD6-BA3F-BBDD4F18E766}"/>
              </a:ext>
            </a:extLst>
          </p:cNvPr>
          <p:cNvSpPr txBox="1"/>
          <p:nvPr/>
        </p:nvSpPr>
        <p:spPr>
          <a:xfrm>
            <a:off x="2292311" y="2700263"/>
            <a:ext cx="8458815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/>
              <a:t>Mauvais choix de technologie 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/>
              <a:t>Mauvaise qualité du matériel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/>
              <a:t>Mauvaise qualité du système de sauvegarde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/>
              <a:t>Sauvegarde non fiable (espace mémoire, disque, </a:t>
            </a:r>
            <a:r>
              <a:rPr lang="fr-FR" sz="2400" dirty="0" err="1"/>
              <a:t>etc.</a:t>
            </a:r>
            <a:r>
              <a:rPr lang="fr-FR" sz="2400" dirty="0"/>
              <a:t>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/>
              <a:t>Changement d’état / défaillance de l’interface de réception</a:t>
            </a:r>
          </a:p>
        </p:txBody>
      </p:sp>
      <p:pic>
        <p:nvPicPr>
          <p:cNvPr id="8" name="Image 7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F34A487D-B63A-4AFA-A4C6-821194D6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6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121442" y="574795"/>
            <a:ext cx="516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/>
              <a:t>La métrologie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73897" y="1735014"/>
            <a:ext cx="8774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Les appareils / capteurs IoT sont soumis aux mêmes règles</a:t>
            </a:r>
          </a:p>
          <a:p>
            <a:pPr algn="ctr"/>
            <a:r>
              <a:rPr lang="fr-FR" sz="2800" dirty="0"/>
              <a:t>que les appareils de mesure non connectés. </a:t>
            </a:r>
          </a:p>
        </p:txBody>
      </p:sp>
      <p:pic>
        <p:nvPicPr>
          <p:cNvPr id="7" name="Graphique 6" descr="Graphique en radar">
            <a:extLst>
              <a:ext uri="{FF2B5EF4-FFF2-40B4-BE49-F238E27FC236}">
                <a16:creationId xmlns:a16="http://schemas.microsoft.com/office/drawing/2014/main" id="{E72827B8-353B-4FE5-927B-01DDB73AB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0259" y="103817"/>
            <a:ext cx="1594237" cy="1594237"/>
          </a:xfrm>
          <a:prstGeom prst="rect">
            <a:avLst/>
          </a:prstGeom>
        </p:spPr>
      </p:pic>
      <p:pic>
        <p:nvPicPr>
          <p:cNvPr id="10" name="Image 9" descr="Crédit : Henri Broch, Cours de Zététique">
            <a:extLst>
              <a:ext uri="{FF2B5EF4-FFF2-40B4-BE49-F238E27FC236}">
                <a16:creationId xmlns:a16="http://schemas.microsoft.com/office/drawing/2014/main" id="{90CB5613-4B22-4D55-8C10-3C3655AC7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450" y="2726081"/>
            <a:ext cx="5057778" cy="187565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431AA49-1EB0-4889-BADB-DA96F8D9571E}"/>
              </a:ext>
            </a:extLst>
          </p:cNvPr>
          <p:cNvSpPr txBox="1"/>
          <p:nvPr/>
        </p:nvSpPr>
        <p:spPr>
          <a:xfrm>
            <a:off x="1365485" y="4745809"/>
            <a:ext cx="8774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La période d’étalonnage dépend de la </a:t>
            </a:r>
            <a:r>
              <a:rPr lang="fr-FR" sz="2800" b="1" dirty="0"/>
              <a:t>criticité</a:t>
            </a:r>
            <a:r>
              <a:rPr lang="fr-FR" sz="2800" dirty="0"/>
              <a:t> de votre mesure et de votre besoin. </a:t>
            </a:r>
          </a:p>
        </p:txBody>
      </p:sp>
      <p:pic>
        <p:nvPicPr>
          <p:cNvPr id="9" name="Image 8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99117690-15CE-4F0D-B10D-0029E23CE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1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4E62D2C-6691-4E15-AC0E-46A270FC78D9}"/>
              </a:ext>
            </a:extLst>
          </p:cNvPr>
          <p:cNvSpPr txBox="1"/>
          <p:nvPr/>
        </p:nvSpPr>
        <p:spPr>
          <a:xfrm>
            <a:off x="330385" y="2586527"/>
            <a:ext cx="2835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Exemple </a:t>
            </a:r>
          </a:p>
          <a:p>
            <a:r>
              <a:rPr lang="fr-FR" sz="3200" dirty="0"/>
              <a:t>de solutions</a:t>
            </a:r>
          </a:p>
          <a:p>
            <a:r>
              <a:rPr lang="fr-FR" sz="3200" dirty="0"/>
              <a:t>&amp; Réalisations :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371774E-B935-4E2A-8FD0-76D69BD754FD}"/>
              </a:ext>
            </a:extLst>
          </p:cNvPr>
          <p:cNvSpPr txBox="1"/>
          <p:nvPr/>
        </p:nvSpPr>
        <p:spPr>
          <a:xfrm>
            <a:off x="7943850" y="1763413"/>
            <a:ext cx="42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Surveillance d’œuvres d’art dans un musée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BFBF14-C391-4353-9911-AD66922DABE2}"/>
              </a:ext>
            </a:extLst>
          </p:cNvPr>
          <p:cNvSpPr txBox="1"/>
          <p:nvPr/>
        </p:nvSpPr>
        <p:spPr>
          <a:xfrm>
            <a:off x="9003266" y="622747"/>
            <a:ext cx="350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Exemple 1 : Les musées</a:t>
            </a:r>
          </a:p>
        </p:txBody>
      </p:sp>
      <p:pic>
        <p:nvPicPr>
          <p:cNvPr id="7" name="Graphique 6" descr="Peinture rupestre">
            <a:extLst>
              <a:ext uri="{FF2B5EF4-FFF2-40B4-BE49-F238E27FC236}">
                <a16:creationId xmlns:a16="http://schemas.microsoft.com/office/drawing/2014/main" id="{6C381763-71A9-4F3A-97D0-7004ED04D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481" y="2364093"/>
            <a:ext cx="914400" cy="914400"/>
          </a:xfrm>
          <a:prstGeom prst="rect">
            <a:avLst/>
          </a:prstGeom>
        </p:spPr>
      </p:pic>
      <p:pic>
        <p:nvPicPr>
          <p:cNvPr id="10" name="Graphique 9" descr="Jauge">
            <a:extLst>
              <a:ext uri="{FF2B5EF4-FFF2-40B4-BE49-F238E27FC236}">
                <a16:creationId xmlns:a16="http://schemas.microsoft.com/office/drawing/2014/main" id="{01583B8D-E2B4-4A43-8518-207B3B173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4928" y="2580886"/>
            <a:ext cx="914400" cy="914400"/>
          </a:xfrm>
          <a:prstGeom prst="rect">
            <a:avLst/>
          </a:prstGeom>
        </p:spPr>
      </p:pic>
      <p:pic>
        <p:nvPicPr>
          <p:cNvPr id="13" name="Graphique 12" descr="Informatique hébergé">
            <a:extLst>
              <a:ext uri="{FF2B5EF4-FFF2-40B4-BE49-F238E27FC236}">
                <a16:creationId xmlns:a16="http://schemas.microsoft.com/office/drawing/2014/main" id="{845D7B0A-D769-4591-8F1F-2141EC9C5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3109" y="4136565"/>
            <a:ext cx="1047302" cy="1047302"/>
          </a:xfrm>
          <a:prstGeom prst="rect">
            <a:avLst/>
          </a:prstGeom>
        </p:spPr>
      </p:pic>
      <p:pic>
        <p:nvPicPr>
          <p:cNvPr id="17" name="Graphique 16" descr="Recherche">
            <a:extLst>
              <a:ext uri="{FF2B5EF4-FFF2-40B4-BE49-F238E27FC236}">
                <a16:creationId xmlns:a16="http://schemas.microsoft.com/office/drawing/2014/main" id="{D29944EB-CEBA-4087-9F58-1D113C9CE5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30240" y="2745361"/>
            <a:ext cx="914400" cy="914400"/>
          </a:xfrm>
          <a:prstGeom prst="rect">
            <a:avLst/>
          </a:prstGeom>
        </p:spPr>
      </p:pic>
      <p:pic>
        <p:nvPicPr>
          <p:cNvPr id="21" name="Graphique 20" descr="Avertissement">
            <a:extLst>
              <a:ext uri="{FF2B5EF4-FFF2-40B4-BE49-F238E27FC236}">
                <a16:creationId xmlns:a16="http://schemas.microsoft.com/office/drawing/2014/main" id="{A4ED2962-0FC6-43A0-B163-855747E566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54814" y="4156187"/>
            <a:ext cx="914400" cy="914400"/>
          </a:xfrm>
          <a:prstGeom prst="rect">
            <a:avLst/>
          </a:prstGeom>
        </p:spPr>
      </p:pic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23618BF2-4A55-4194-8FAB-38D78432D79D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rot="5400000" flipH="1" flipV="1">
            <a:off x="5737600" y="1883966"/>
            <a:ext cx="697607" cy="2091447"/>
          </a:xfrm>
          <a:prstGeom prst="bentConnector5">
            <a:avLst>
              <a:gd name="adj1" fmla="val -32769"/>
              <a:gd name="adj2" fmla="val 50000"/>
              <a:gd name="adj3" fmla="val 13276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38496DEB-A047-4795-B23D-5631C65D0C9F}"/>
              </a:ext>
            </a:extLst>
          </p:cNvPr>
          <p:cNvCxnSpPr>
            <a:cxnSpLocks/>
            <a:stCxn id="10" idx="3"/>
            <a:endCxn id="17" idx="0"/>
          </p:cNvCxnSpPr>
          <p:nvPr/>
        </p:nvCxnSpPr>
        <p:spPr>
          <a:xfrm flipV="1">
            <a:off x="7589328" y="2745361"/>
            <a:ext cx="1998112" cy="292725"/>
          </a:xfrm>
          <a:prstGeom prst="bentConnector4">
            <a:avLst>
              <a:gd name="adj1" fmla="val 38559"/>
              <a:gd name="adj2" fmla="val 23428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19CAF8CA-CE64-4140-A3A3-BC239EFB62DD}"/>
              </a:ext>
            </a:extLst>
          </p:cNvPr>
          <p:cNvCxnSpPr>
            <a:cxnSpLocks/>
            <a:stCxn id="17" idx="2"/>
            <a:endCxn id="13" idx="1"/>
          </p:cNvCxnSpPr>
          <p:nvPr/>
        </p:nvCxnSpPr>
        <p:spPr>
          <a:xfrm rot="5400000">
            <a:off x="6895048" y="1967823"/>
            <a:ext cx="1000455" cy="4384331"/>
          </a:xfrm>
          <a:prstGeom prst="bentConnector4">
            <a:avLst>
              <a:gd name="adj1" fmla="val 23829"/>
              <a:gd name="adj2" fmla="val 1052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 : en angle 36">
            <a:extLst>
              <a:ext uri="{FF2B5EF4-FFF2-40B4-BE49-F238E27FC236}">
                <a16:creationId xmlns:a16="http://schemas.microsoft.com/office/drawing/2014/main" id="{1174552E-64D6-4E67-9AC0-8DB9F299F577}"/>
              </a:ext>
            </a:extLst>
          </p:cNvPr>
          <p:cNvCxnSpPr>
            <a:cxnSpLocks/>
            <a:stCxn id="17" idx="3"/>
            <a:endCxn id="21" idx="0"/>
          </p:cNvCxnSpPr>
          <p:nvPr/>
        </p:nvCxnSpPr>
        <p:spPr>
          <a:xfrm>
            <a:off x="10044640" y="3202561"/>
            <a:ext cx="1167374" cy="95362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A3C296A0-2C00-4EDF-AD79-8429421C288D}"/>
              </a:ext>
            </a:extLst>
          </p:cNvPr>
          <p:cNvCxnSpPr>
            <a:cxnSpLocks/>
            <a:stCxn id="21" idx="1"/>
            <a:endCxn id="98" idx="0"/>
          </p:cNvCxnSpPr>
          <p:nvPr/>
        </p:nvCxnSpPr>
        <p:spPr>
          <a:xfrm rot="10800000" flipV="1">
            <a:off x="8998872" y="4613386"/>
            <a:ext cx="1755942" cy="63954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que 82" descr="Vibration du téléphone">
            <a:extLst>
              <a:ext uri="{FF2B5EF4-FFF2-40B4-BE49-F238E27FC236}">
                <a16:creationId xmlns:a16="http://schemas.microsoft.com/office/drawing/2014/main" id="{A6BF0FEC-42B2-47AE-B0C0-4F90DB25AD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48243" y="5252935"/>
            <a:ext cx="914400" cy="914400"/>
          </a:xfrm>
          <a:prstGeom prst="rect">
            <a:avLst/>
          </a:prstGeom>
        </p:spPr>
      </p:pic>
      <p:pic>
        <p:nvPicPr>
          <p:cNvPr id="85" name="Graphique 84" descr="Smartphone">
            <a:extLst>
              <a:ext uri="{FF2B5EF4-FFF2-40B4-BE49-F238E27FC236}">
                <a16:creationId xmlns:a16="http://schemas.microsoft.com/office/drawing/2014/main" id="{1441A6C6-5D9E-47A2-BC33-CB6C537162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25840" y="5252935"/>
            <a:ext cx="914400" cy="914400"/>
          </a:xfrm>
          <a:prstGeom prst="rect">
            <a:avLst/>
          </a:prstGeom>
        </p:spPr>
      </p:pic>
      <p:cxnSp>
        <p:nvCxnSpPr>
          <p:cNvPr id="87" name="Connecteur : en angle 86">
            <a:extLst>
              <a:ext uri="{FF2B5EF4-FFF2-40B4-BE49-F238E27FC236}">
                <a16:creationId xmlns:a16="http://schemas.microsoft.com/office/drawing/2014/main" id="{496EEA3C-21A6-407B-8B26-FC367E786EC7}"/>
              </a:ext>
            </a:extLst>
          </p:cNvPr>
          <p:cNvCxnSpPr>
            <a:cxnSpLocks/>
            <a:stCxn id="13" idx="3"/>
            <a:endCxn id="85" idx="0"/>
          </p:cNvCxnSpPr>
          <p:nvPr/>
        </p:nvCxnSpPr>
        <p:spPr>
          <a:xfrm>
            <a:off x="6250411" y="4660216"/>
            <a:ext cx="332629" cy="59271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Graphique 97" descr="Adresse de courrier">
            <a:extLst>
              <a:ext uri="{FF2B5EF4-FFF2-40B4-BE49-F238E27FC236}">
                <a16:creationId xmlns:a16="http://schemas.microsoft.com/office/drawing/2014/main" id="{AD2717D2-0ADE-4A17-A596-05DB147E7B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41672" y="5252936"/>
            <a:ext cx="914400" cy="914400"/>
          </a:xfrm>
          <a:prstGeom prst="rect">
            <a:avLst/>
          </a:prstGeom>
        </p:spPr>
      </p:pic>
      <p:cxnSp>
        <p:nvCxnSpPr>
          <p:cNvPr id="100" name="Connecteur : en angle 99">
            <a:extLst>
              <a:ext uri="{FF2B5EF4-FFF2-40B4-BE49-F238E27FC236}">
                <a16:creationId xmlns:a16="http://schemas.microsoft.com/office/drawing/2014/main" id="{CCA6DC0E-75C7-481B-97A1-897047F7C109}"/>
              </a:ext>
            </a:extLst>
          </p:cNvPr>
          <p:cNvCxnSpPr>
            <a:cxnSpLocks/>
            <a:stCxn id="21" idx="2"/>
            <a:endCxn id="83" idx="3"/>
          </p:cNvCxnSpPr>
          <p:nvPr/>
        </p:nvCxnSpPr>
        <p:spPr>
          <a:xfrm rot="5400000">
            <a:off x="10567555" y="5065676"/>
            <a:ext cx="639548" cy="6493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2084B063-A54A-4A4D-89C4-32C40162A0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8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991EE436-9665-4C33-B8D4-671E1C64DE0C}"/>
              </a:ext>
            </a:extLst>
          </p:cNvPr>
          <p:cNvSpPr txBox="1">
            <a:spLocks/>
          </p:cNvSpPr>
          <p:nvPr/>
        </p:nvSpPr>
        <p:spPr>
          <a:xfrm>
            <a:off x="4774077" y="1809209"/>
            <a:ext cx="6762831" cy="63411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fr-FR" sz="149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E62D2C-6691-4E15-AC0E-46A270FC78D9}"/>
              </a:ext>
            </a:extLst>
          </p:cNvPr>
          <p:cNvSpPr txBox="1"/>
          <p:nvPr/>
        </p:nvSpPr>
        <p:spPr>
          <a:xfrm>
            <a:off x="330385" y="2586527"/>
            <a:ext cx="2835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Exemple </a:t>
            </a:r>
          </a:p>
          <a:p>
            <a:r>
              <a:rPr lang="fr-FR" sz="3200" dirty="0"/>
              <a:t>de solutions</a:t>
            </a:r>
          </a:p>
          <a:p>
            <a:r>
              <a:rPr lang="fr-FR" sz="3200" dirty="0"/>
              <a:t>&amp; Réalisations :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371774E-B935-4E2A-8FD0-76D69BD754FD}"/>
              </a:ext>
            </a:extLst>
          </p:cNvPr>
          <p:cNvSpPr txBox="1"/>
          <p:nvPr/>
        </p:nvSpPr>
        <p:spPr>
          <a:xfrm>
            <a:off x="4315498" y="1600378"/>
            <a:ext cx="7495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Surveiller en temps réel l’absence de consommation anormale d’eau.</a:t>
            </a:r>
          </a:p>
          <a:p>
            <a:endParaRPr lang="fr-FR" dirty="0"/>
          </a:p>
          <a:p>
            <a:pPr algn="just"/>
            <a:r>
              <a:rPr lang="fr-FR" dirty="0"/>
              <a:t>En France 850 000 </a:t>
            </a:r>
            <a:r>
              <a:rPr lang="fr-FR" dirty="0" err="1"/>
              <a:t>km</a:t>
            </a:r>
            <a:r>
              <a:rPr lang="fr-FR" dirty="0"/>
              <a:t> de canalisations existent. Les objets de mesure connectés peuvent surveiller et alerter en temps réel de la consommation d’eau, et cela même jusqu’à votre installation finale.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BFBF14-C391-4353-9911-AD66922DABE2}"/>
              </a:ext>
            </a:extLst>
          </p:cNvPr>
          <p:cNvSpPr txBox="1"/>
          <p:nvPr/>
        </p:nvSpPr>
        <p:spPr>
          <a:xfrm>
            <a:off x="8466162" y="269792"/>
            <a:ext cx="4490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Exemple 2 : Consommation d’eau</a:t>
            </a:r>
          </a:p>
        </p:txBody>
      </p:sp>
      <p:pic>
        <p:nvPicPr>
          <p:cNvPr id="9" name="Graphique 8" descr="Robinet qui fuit">
            <a:extLst>
              <a:ext uri="{FF2B5EF4-FFF2-40B4-BE49-F238E27FC236}">
                <a16:creationId xmlns:a16="http://schemas.microsoft.com/office/drawing/2014/main" id="{6C45F28F-947E-407B-87F8-59B160D81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8077" y="3198064"/>
            <a:ext cx="914400" cy="914400"/>
          </a:xfrm>
          <a:prstGeom prst="rect">
            <a:avLst/>
          </a:prstGeom>
        </p:spPr>
      </p:pic>
      <p:pic>
        <p:nvPicPr>
          <p:cNvPr id="12" name="Graphique 11" descr="Plouf1">
            <a:extLst>
              <a:ext uri="{FF2B5EF4-FFF2-40B4-BE49-F238E27FC236}">
                <a16:creationId xmlns:a16="http://schemas.microsoft.com/office/drawing/2014/main" id="{3EA1B6A0-2C26-4F6C-9549-29839F0CB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7715" y="5033206"/>
            <a:ext cx="914400" cy="914400"/>
          </a:xfrm>
          <a:prstGeom prst="rect">
            <a:avLst/>
          </a:prstGeom>
        </p:spPr>
      </p:pic>
      <p:pic>
        <p:nvPicPr>
          <p:cNvPr id="15" name="Graphique 14" descr="Douche">
            <a:extLst>
              <a:ext uri="{FF2B5EF4-FFF2-40B4-BE49-F238E27FC236}">
                <a16:creationId xmlns:a16="http://schemas.microsoft.com/office/drawing/2014/main" id="{45F98D9A-48F3-437C-B4F1-C2350C1F1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6975" y="3206139"/>
            <a:ext cx="914400" cy="914400"/>
          </a:xfrm>
          <a:prstGeom prst="rect">
            <a:avLst/>
          </a:prstGeom>
        </p:spPr>
      </p:pic>
      <p:pic>
        <p:nvPicPr>
          <p:cNvPr id="19" name="Graphique 18" descr="Lavage des mains">
            <a:extLst>
              <a:ext uri="{FF2B5EF4-FFF2-40B4-BE49-F238E27FC236}">
                <a16:creationId xmlns:a16="http://schemas.microsoft.com/office/drawing/2014/main" id="{DF79CA71-8985-4061-A7CA-90250B1856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75645" y="3198064"/>
            <a:ext cx="914400" cy="914400"/>
          </a:xfrm>
          <a:prstGeom prst="rect">
            <a:avLst/>
          </a:prstGeom>
        </p:spPr>
      </p:pic>
      <p:pic>
        <p:nvPicPr>
          <p:cNvPr id="22" name="Graphique 21" descr="Bouche à incendie cassée">
            <a:extLst>
              <a:ext uri="{FF2B5EF4-FFF2-40B4-BE49-F238E27FC236}">
                <a16:creationId xmlns:a16="http://schemas.microsoft.com/office/drawing/2014/main" id="{FF8354A2-2B88-4FE0-9056-4DE927606E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8800" y="5033206"/>
            <a:ext cx="914400" cy="9144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833352E-F269-4896-AE05-07BCBE3FB5BF}"/>
              </a:ext>
            </a:extLst>
          </p:cNvPr>
          <p:cNvSpPr txBox="1"/>
          <p:nvPr/>
        </p:nvSpPr>
        <p:spPr>
          <a:xfrm>
            <a:off x="5375106" y="4423157"/>
            <a:ext cx="450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LORA à votre service - Installation en 5 mn</a:t>
            </a:r>
          </a:p>
        </p:txBody>
      </p:sp>
      <p:pic>
        <p:nvPicPr>
          <p:cNvPr id="14" name="Image 13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0FE07B04-FE1B-46A6-831B-9351B3CF9D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2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991EE436-9665-4C33-B8D4-671E1C64DE0C}"/>
              </a:ext>
            </a:extLst>
          </p:cNvPr>
          <p:cNvSpPr txBox="1">
            <a:spLocks/>
          </p:cNvSpPr>
          <p:nvPr/>
        </p:nvSpPr>
        <p:spPr>
          <a:xfrm>
            <a:off x="4774077" y="1809209"/>
            <a:ext cx="6762831" cy="63411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fr-FR" sz="149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E62D2C-6691-4E15-AC0E-46A270FC78D9}"/>
              </a:ext>
            </a:extLst>
          </p:cNvPr>
          <p:cNvSpPr txBox="1"/>
          <p:nvPr/>
        </p:nvSpPr>
        <p:spPr>
          <a:xfrm>
            <a:off x="330385" y="2586527"/>
            <a:ext cx="2835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Exemple </a:t>
            </a:r>
          </a:p>
          <a:p>
            <a:r>
              <a:rPr lang="fr-FR" sz="3200" dirty="0"/>
              <a:t>de solutions</a:t>
            </a:r>
          </a:p>
          <a:p>
            <a:r>
              <a:rPr lang="fr-FR" sz="3200" dirty="0"/>
              <a:t>&amp; Réalisations :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371774E-B935-4E2A-8FD0-76D69BD754FD}"/>
              </a:ext>
            </a:extLst>
          </p:cNvPr>
          <p:cNvSpPr txBox="1"/>
          <p:nvPr/>
        </p:nvSpPr>
        <p:spPr>
          <a:xfrm>
            <a:off x="5572231" y="2028035"/>
            <a:ext cx="624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Mesurer et surveiller un débit de rejet de cheminée industrielle.</a:t>
            </a:r>
          </a:p>
        </p:txBody>
      </p:sp>
      <p:pic>
        <p:nvPicPr>
          <p:cNvPr id="7" name="Graphique 6" descr="Usine">
            <a:extLst>
              <a:ext uri="{FF2B5EF4-FFF2-40B4-BE49-F238E27FC236}">
                <a16:creationId xmlns:a16="http://schemas.microsoft.com/office/drawing/2014/main" id="{17EFF8CA-2ED1-451A-8C02-B52AA821E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4077" y="4668856"/>
            <a:ext cx="1901757" cy="190175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16A572F-C1E3-49AD-A9A4-741931A2B859}"/>
              </a:ext>
            </a:extLst>
          </p:cNvPr>
          <p:cNvSpPr txBox="1"/>
          <p:nvPr/>
        </p:nvSpPr>
        <p:spPr>
          <a:xfrm>
            <a:off x="375163" y="4459200"/>
            <a:ext cx="4002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Solution de communication autonome</a:t>
            </a:r>
          </a:p>
          <a:p>
            <a:r>
              <a:rPr lang="fr-FR" dirty="0"/>
              <a:t>Capteur autonome</a:t>
            </a:r>
          </a:p>
          <a:p>
            <a:r>
              <a:rPr lang="fr-FR" dirty="0"/>
              <a:t>Mesure toutes les 5 minutes</a:t>
            </a:r>
          </a:p>
          <a:p>
            <a:r>
              <a:rPr lang="fr-FR" dirty="0"/>
              <a:t>Données accessible sur le cloud</a:t>
            </a:r>
          </a:p>
          <a:p>
            <a:r>
              <a:rPr lang="fr-FR" dirty="0"/>
              <a:t>Alertes par Email et SMS en temps réel</a:t>
            </a:r>
          </a:p>
        </p:txBody>
      </p:sp>
      <p:pic>
        <p:nvPicPr>
          <p:cNvPr id="17" name="Graphique 16" descr="Venteux">
            <a:extLst>
              <a:ext uri="{FF2B5EF4-FFF2-40B4-BE49-F238E27FC236}">
                <a16:creationId xmlns:a16="http://schemas.microsoft.com/office/drawing/2014/main" id="{AB600945-4C61-4516-B93C-C3EC513D8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728344" y="3948243"/>
            <a:ext cx="914400" cy="914400"/>
          </a:xfrm>
          <a:prstGeom prst="rect">
            <a:avLst/>
          </a:prstGeom>
        </p:spPr>
      </p:pic>
      <p:pic>
        <p:nvPicPr>
          <p:cNvPr id="20" name="Graphique 19" descr="Compteur moyen">
            <a:extLst>
              <a:ext uri="{FF2B5EF4-FFF2-40B4-BE49-F238E27FC236}">
                <a16:creationId xmlns:a16="http://schemas.microsoft.com/office/drawing/2014/main" id="{B74F8229-B3ED-4637-BA95-DC50A28C7B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0592" y="4002000"/>
            <a:ext cx="914400" cy="914400"/>
          </a:xfrm>
          <a:prstGeom prst="rect">
            <a:avLst/>
          </a:prstGeom>
        </p:spPr>
      </p:pic>
      <p:pic>
        <p:nvPicPr>
          <p:cNvPr id="26" name="Graphique 25" descr="Énergie renouvelable">
            <a:extLst>
              <a:ext uri="{FF2B5EF4-FFF2-40B4-BE49-F238E27FC236}">
                <a16:creationId xmlns:a16="http://schemas.microsoft.com/office/drawing/2014/main" id="{018D7505-67BC-4C33-93C5-1CCE7DEA5A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6898" y="3437577"/>
            <a:ext cx="375269" cy="375269"/>
          </a:xfrm>
          <a:prstGeom prst="rect">
            <a:avLst/>
          </a:prstGeom>
        </p:spPr>
      </p:pic>
      <p:pic>
        <p:nvPicPr>
          <p:cNvPr id="38" name="Graphique 37" descr="Réduit (soleil moyen)">
            <a:extLst>
              <a:ext uri="{FF2B5EF4-FFF2-40B4-BE49-F238E27FC236}">
                <a16:creationId xmlns:a16="http://schemas.microsoft.com/office/drawing/2014/main" id="{42FC7CB5-A823-49F3-ACAE-5A333971A2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67755" y="2494260"/>
            <a:ext cx="914400" cy="914400"/>
          </a:xfrm>
          <a:prstGeom prst="rect">
            <a:avLst/>
          </a:prstGeom>
        </p:spPr>
      </p:pic>
      <p:pic>
        <p:nvPicPr>
          <p:cNvPr id="40" name="Graphique 39" descr="Informatique hébergé">
            <a:extLst>
              <a:ext uri="{FF2B5EF4-FFF2-40B4-BE49-F238E27FC236}">
                <a16:creationId xmlns:a16="http://schemas.microsoft.com/office/drawing/2014/main" id="{1923F3AD-33A1-4524-AA43-FDCD904506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55492" y="2589279"/>
            <a:ext cx="914400" cy="914400"/>
          </a:xfrm>
          <a:prstGeom prst="rect">
            <a:avLst/>
          </a:prstGeom>
        </p:spPr>
      </p:pic>
      <p:pic>
        <p:nvPicPr>
          <p:cNvPr id="41" name="Graphique 40" descr="Avertissement">
            <a:extLst>
              <a:ext uri="{FF2B5EF4-FFF2-40B4-BE49-F238E27FC236}">
                <a16:creationId xmlns:a16="http://schemas.microsoft.com/office/drawing/2014/main" id="{8F933F22-4A7C-416E-80E4-CCE8505C67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17536" y="3925221"/>
            <a:ext cx="914400" cy="914400"/>
          </a:xfrm>
          <a:prstGeom prst="rect">
            <a:avLst/>
          </a:prstGeom>
        </p:spPr>
      </p:pic>
      <p:pic>
        <p:nvPicPr>
          <p:cNvPr id="42" name="Graphique 41" descr="Vibration du téléphone">
            <a:extLst>
              <a:ext uri="{FF2B5EF4-FFF2-40B4-BE49-F238E27FC236}">
                <a16:creationId xmlns:a16="http://schemas.microsoft.com/office/drawing/2014/main" id="{DCF86D72-16E5-4A97-984C-2D10A20965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10540" y="5342866"/>
            <a:ext cx="914400" cy="914400"/>
          </a:xfrm>
          <a:prstGeom prst="rect">
            <a:avLst/>
          </a:prstGeom>
        </p:spPr>
      </p:pic>
      <p:pic>
        <p:nvPicPr>
          <p:cNvPr id="43" name="Graphique 42" descr="Smartphone">
            <a:extLst>
              <a:ext uri="{FF2B5EF4-FFF2-40B4-BE49-F238E27FC236}">
                <a16:creationId xmlns:a16="http://schemas.microsoft.com/office/drawing/2014/main" id="{B3BD2362-BFB2-43FB-BB5B-1258AD3210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517759" y="2586527"/>
            <a:ext cx="914400" cy="914400"/>
          </a:xfrm>
          <a:prstGeom prst="rect">
            <a:avLst/>
          </a:prstGeom>
        </p:spPr>
      </p:pic>
      <p:pic>
        <p:nvPicPr>
          <p:cNvPr id="44" name="Graphique 43" descr="Adresse de courrier">
            <a:extLst>
              <a:ext uri="{FF2B5EF4-FFF2-40B4-BE49-F238E27FC236}">
                <a16:creationId xmlns:a16="http://schemas.microsoft.com/office/drawing/2014/main" id="{E155DCB8-404C-4C3C-85FD-56ACA4E64DD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522400" y="5348076"/>
            <a:ext cx="914400" cy="914400"/>
          </a:xfrm>
          <a:prstGeom prst="rect">
            <a:avLst/>
          </a:prstGeom>
        </p:spPr>
      </p:pic>
      <p:pic>
        <p:nvPicPr>
          <p:cNvPr id="45" name="Graphique 44" descr="Recherche">
            <a:extLst>
              <a:ext uri="{FF2B5EF4-FFF2-40B4-BE49-F238E27FC236}">
                <a16:creationId xmlns:a16="http://schemas.microsoft.com/office/drawing/2014/main" id="{BAE8E7C9-8067-4BED-8967-DBAD733035D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155492" y="4094022"/>
            <a:ext cx="914400" cy="914400"/>
          </a:xfrm>
          <a:prstGeom prst="rect">
            <a:avLst/>
          </a:prstGeom>
        </p:spPr>
      </p:pic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8AB01BB7-EF47-45B8-96F8-2B3F5C069876}"/>
              </a:ext>
            </a:extLst>
          </p:cNvPr>
          <p:cNvCxnSpPr>
            <a:cxnSpLocks/>
            <a:stCxn id="38" idx="2"/>
            <a:endCxn id="26" idx="1"/>
          </p:cNvCxnSpPr>
          <p:nvPr/>
        </p:nvCxnSpPr>
        <p:spPr>
          <a:xfrm rot="16200000" flipH="1">
            <a:off x="5817650" y="3315964"/>
            <a:ext cx="216552" cy="40194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 : en angle 48">
            <a:extLst>
              <a:ext uri="{FF2B5EF4-FFF2-40B4-BE49-F238E27FC236}">
                <a16:creationId xmlns:a16="http://schemas.microsoft.com/office/drawing/2014/main" id="{E55813D2-8477-4B7F-97EA-D3F99E4F25B1}"/>
              </a:ext>
            </a:extLst>
          </p:cNvPr>
          <p:cNvCxnSpPr>
            <a:cxnSpLocks/>
            <a:stCxn id="26" idx="2"/>
            <a:endCxn id="20" idx="1"/>
          </p:cNvCxnSpPr>
          <p:nvPr/>
        </p:nvCxnSpPr>
        <p:spPr>
          <a:xfrm rot="16200000" flipH="1">
            <a:off x="6104385" y="4022993"/>
            <a:ext cx="646354" cy="22605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 : en angle 55">
            <a:extLst>
              <a:ext uri="{FF2B5EF4-FFF2-40B4-BE49-F238E27FC236}">
                <a16:creationId xmlns:a16="http://schemas.microsoft.com/office/drawing/2014/main" id="{0532BF81-DE4C-4581-8410-E8DC0ABCF0E8}"/>
              </a:ext>
            </a:extLst>
          </p:cNvPr>
          <p:cNvCxnSpPr>
            <a:cxnSpLocks/>
            <a:stCxn id="20" idx="0"/>
            <a:endCxn id="40" idx="1"/>
          </p:cNvCxnSpPr>
          <p:nvPr/>
        </p:nvCxnSpPr>
        <p:spPr>
          <a:xfrm rot="5400000" flipH="1" flipV="1">
            <a:off x="7098882" y="2945390"/>
            <a:ext cx="955521" cy="11577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 : en angle 58">
            <a:extLst>
              <a:ext uri="{FF2B5EF4-FFF2-40B4-BE49-F238E27FC236}">
                <a16:creationId xmlns:a16="http://schemas.microsoft.com/office/drawing/2014/main" id="{63CA1864-CD62-42F0-AE34-8CFEA33B692B}"/>
              </a:ext>
            </a:extLst>
          </p:cNvPr>
          <p:cNvCxnSpPr>
            <a:cxnSpLocks/>
            <a:stCxn id="40" idx="2"/>
            <a:endCxn id="45" idx="0"/>
          </p:cNvCxnSpPr>
          <p:nvPr/>
        </p:nvCxnSpPr>
        <p:spPr>
          <a:xfrm rot="5400000">
            <a:off x="8317521" y="3798850"/>
            <a:ext cx="590343" cy="12700"/>
          </a:xfrm>
          <a:prstGeom prst="bentConnector3">
            <a:avLst>
              <a:gd name="adj1" fmla="val -2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 : en angle 66">
            <a:extLst>
              <a:ext uri="{FF2B5EF4-FFF2-40B4-BE49-F238E27FC236}">
                <a16:creationId xmlns:a16="http://schemas.microsoft.com/office/drawing/2014/main" id="{72DC7236-45BB-422B-A792-D37FECADBE32}"/>
              </a:ext>
            </a:extLst>
          </p:cNvPr>
          <p:cNvCxnSpPr>
            <a:cxnSpLocks/>
            <a:stCxn id="40" idx="3"/>
            <a:endCxn id="43" idx="1"/>
          </p:cNvCxnSpPr>
          <p:nvPr/>
        </p:nvCxnSpPr>
        <p:spPr>
          <a:xfrm flipV="1">
            <a:off x="9069892" y="3043727"/>
            <a:ext cx="1447867" cy="27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 : en angle 70">
            <a:extLst>
              <a:ext uri="{FF2B5EF4-FFF2-40B4-BE49-F238E27FC236}">
                <a16:creationId xmlns:a16="http://schemas.microsoft.com/office/drawing/2014/main" id="{A69A002A-BA91-4999-8BF8-3A1EF492B6F6}"/>
              </a:ext>
            </a:extLst>
          </p:cNvPr>
          <p:cNvCxnSpPr>
            <a:cxnSpLocks/>
            <a:stCxn id="43" idx="2"/>
            <a:endCxn id="41" idx="0"/>
          </p:cNvCxnSpPr>
          <p:nvPr/>
        </p:nvCxnSpPr>
        <p:spPr>
          <a:xfrm rot="5400000">
            <a:off x="10762701" y="3712963"/>
            <a:ext cx="424294" cy="22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 : en angle 73">
            <a:extLst>
              <a:ext uri="{FF2B5EF4-FFF2-40B4-BE49-F238E27FC236}">
                <a16:creationId xmlns:a16="http://schemas.microsoft.com/office/drawing/2014/main" id="{EBE9F4E5-6E36-4915-B1AD-6B65F9C36DF7}"/>
              </a:ext>
            </a:extLst>
          </p:cNvPr>
          <p:cNvCxnSpPr>
            <a:cxnSpLocks/>
            <a:stCxn id="41" idx="2"/>
            <a:endCxn id="44" idx="0"/>
          </p:cNvCxnSpPr>
          <p:nvPr/>
        </p:nvCxnSpPr>
        <p:spPr>
          <a:xfrm rot="16200000" flipH="1">
            <a:off x="10722941" y="5091416"/>
            <a:ext cx="508455" cy="48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 : en angle 77">
            <a:extLst>
              <a:ext uri="{FF2B5EF4-FFF2-40B4-BE49-F238E27FC236}">
                <a16:creationId xmlns:a16="http://schemas.microsoft.com/office/drawing/2014/main" id="{164899CE-F9BE-4665-9210-F4DAA5D62F85}"/>
              </a:ext>
            </a:extLst>
          </p:cNvPr>
          <p:cNvCxnSpPr>
            <a:cxnSpLocks/>
            <a:stCxn id="41" idx="1"/>
            <a:endCxn id="42" idx="0"/>
          </p:cNvCxnSpPr>
          <p:nvPr/>
        </p:nvCxnSpPr>
        <p:spPr>
          <a:xfrm rot="10800000" flipV="1">
            <a:off x="9967740" y="4382420"/>
            <a:ext cx="549796" cy="96044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 : en angle 84">
            <a:extLst>
              <a:ext uri="{FF2B5EF4-FFF2-40B4-BE49-F238E27FC236}">
                <a16:creationId xmlns:a16="http://schemas.microsoft.com/office/drawing/2014/main" id="{6C202F98-4164-4D45-9659-E7E10D4C4CE2}"/>
              </a:ext>
            </a:extLst>
          </p:cNvPr>
          <p:cNvCxnSpPr>
            <a:cxnSpLocks/>
            <a:stCxn id="17" idx="1"/>
            <a:endCxn id="20" idx="2"/>
          </p:cNvCxnSpPr>
          <p:nvPr/>
        </p:nvCxnSpPr>
        <p:spPr>
          <a:xfrm rot="16200000" flipH="1">
            <a:off x="6064790" y="3983397"/>
            <a:ext cx="53757" cy="1812248"/>
          </a:xfrm>
          <a:prstGeom prst="bentConnector3">
            <a:avLst>
              <a:gd name="adj1" fmla="val 4438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D10ADBD3-15D6-4677-B38D-5AC12C0F5DF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75CAE0F8-8472-4496-B070-B0C4C8DC5173}"/>
              </a:ext>
            </a:extLst>
          </p:cNvPr>
          <p:cNvSpPr txBox="1"/>
          <p:nvPr/>
        </p:nvSpPr>
        <p:spPr>
          <a:xfrm>
            <a:off x="9012073" y="218661"/>
            <a:ext cx="325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Exemple 3 : Mesure de débit</a:t>
            </a:r>
          </a:p>
        </p:txBody>
      </p:sp>
    </p:spTree>
    <p:extLst>
      <p:ext uri="{BB962C8B-B14F-4D97-AF65-F5344CB8AC3E}">
        <p14:creationId xmlns:p14="http://schemas.microsoft.com/office/powerpoint/2010/main" val="22276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4E62D2C-6691-4E15-AC0E-46A270FC78D9}"/>
              </a:ext>
            </a:extLst>
          </p:cNvPr>
          <p:cNvSpPr txBox="1"/>
          <p:nvPr/>
        </p:nvSpPr>
        <p:spPr>
          <a:xfrm>
            <a:off x="330385" y="2586527"/>
            <a:ext cx="2835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Exemple </a:t>
            </a:r>
          </a:p>
          <a:p>
            <a:r>
              <a:rPr lang="fr-FR" sz="3200" dirty="0"/>
              <a:t>de solutions</a:t>
            </a:r>
          </a:p>
          <a:p>
            <a:r>
              <a:rPr lang="fr-FR" sz="3200" dirty="0"/>
              <a:t>&amp; Réalisations :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371774E-B935-4E2A-8FD0-76D69BD754FD}"/>
              </a:ext>
            </a:extLst>
          </p:cNvPr>
          <p:cNvSpPr txBox="1"/>
          <p:nvPr/>
        </p:nvSpPr>
        <p:spPr>
          <a:xfrm>
            <a:off x="4553596" y="2041625"/>
            <a:ext cx="411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Surveillance chambre froide / stockage.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6A572F-C1E3-49AD-A9A4-741931A2B859}"/>
              </a:ext>
            </a:extLst>
          </p:cNvPr>
          <p:cNvSpPr txBox="1"/>
          <p:nvPr/>
        </p:nvSpPr>
        <p:spPr>
          <a:xfrm>
            <a:off x="284765" y="4459200"/>
            <a:ext cx="4002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Solution de communication autonome</a:t>
            </a:r>
          </a:p>
          <a:p>
            <a:r>
              <a:rPr lang="fr-FR" dirty="0"/>
              <a:t>Capteur autonome</a:t>
            </a:r>
          </a:p>
          <a:p>
            <a:r>
              <a:rPr lang="fr-FR" dirty="0"/>
              <a:t>Mesure toutes les minutes</a:t>
            </a:r>
          </a:p>
          <a:p>
            <a:r>
              <a:rPr lang="fr-FR" dirty="0"/>
              <a:t>Données accessible sur le cloud</a:t>
            </a:r>
          </a:p>
          <a:p>
            <a:r>
              <a:rPr lang="fr-FR" dirty="0"/>
              <a:t>Alerte par Email et SMS en temps réel</a:t>
            </a:r>
          </a:p>
          <a:p>
            <a:endParaRPr lang="fr-FR" dirty="0"/>
          </a:p>
        </p:txBody>
      </p:sp>
      <p:pic>
        <p:nvPicPr>
          <p:cNvPr id="102" name="Graphique 101" descr="Thermomètre">
            <a:extLst>
              <a:ext uri="{FF2B5EF4-FFF2-40B4-BE49-F238E27FC236}">
                <a16:creationId xmlns:a16="http://schemas.microsoft.com/office/drawing/2014/main" id="{70D15AB5-0ED6-449B-ACE8-AE1AEE72A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8183" y="4709075"/>
            <a:ext cx="914400" cy="914400"/>
          </a:xfrm>
          <a:prstGeom prst="rect">
            <a:avLst/>
          </a:prstGeom>
        </p:spPr>
      </p:pic>
      <p:pic>
        <p:nvPicPr>
          <p:cNvPr id="104" name="Graphique 103" descr="Flocon de neige">
            <a:extLst>
              <a:ext uri="{FF2B5EF4-FFF2-40B4-BE49-F238E27FC236}">
                <a16:creationId xmlns:a16="http://schemas.microsoft.com/office/drawing/2014/main" id="{5BDE6B9C-D035-4DB5-872C-06772C4BD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6942" y="4740664"/>
            <a:ext cx="914400" cy="914400"/>
          </a:xfrm>
          <a:prstGeom prst="rect">
            <a:avLst/>
          </a:prstGeom>
        </p:spPr>
      </p:pic>
      <p:pic>
        <p:nvPicPr>
          <p:cNvPr id="109" name="Graphique 108" descr="Échelle">
            <a:extLst>
              <a:ext uri="{FF2B5EF4-FFF2-40B4-BE49-F238E27FC236}">
                <a16:creationId xmlns:a16="http://schemas.microsoft.com/office/drawing/2014/main" id="{6847B770-FE44-4D59-9ED1-DB2DD246B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9793" y="4023945"/>
            <a:ext cx="2060642" cy="2060642"/>
          </a:xfrm>
          <a:prstGeom prst="rect">
            <a:avLst/>
          </a:prstGeom>
        </p:spPr>
      </p:pic>
      <p:pic>
        <p:nvPicPr>
          <p:cNvPr id="111" name="Graphique 110" descr="Informatique hébergé">
            <a:extLst>
              <a:ext uri="{FF2B5EF4-FFF2-40B4-BE49-F238E27FC236}">
                <a16:creationId xmlns:a16="http://schemas.microsoft.com/office/drawing/2014/main" id="{0908AB11-224B-4429-BAA7-1D1848ACAF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81140" y="2516332"/>
            <a:ext cx="858590" cy="914400"/>
          </a:xfrm>
          <a:prstGeom prst="rect">
            <a:avLst/>
          </a:prstGeom>
        </p:spPr>
      </p:pic>
      <p:pic>
        <p:nvPicPr>
          <p:cNvPr id="112" name="Graphique 111" descr="Avertissement">
            <a:extLst>
              <a:ext uri="{FF2B5EF4-FFF2-40B4-BE49-F238E27FC236}">
                <a16:creationId xmlns:a16="http://schemas.microsoft.com/office/drawing/2014/main" id="{62CC4077-D18A-4EB9-A0C9-8495E4325F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05076" y="3114409"/>
            <a:ext cx="914400" cy="914400"/>
          </a:xfrm>
          <a:prstGeom prst="rect">
            <a:avLst/>
          </a:prstGeom>
        </p:spPr>
      </p:pic>
      <p:pic>
        <p:nvPicPr>
          <p:cNvPr id="113" name="Graphique 112" descr="Vibration du téléphone">
            <a:extLst>
              <a:ext uri="{FF2B5EF4-FFF2-40B4-BE49-F238E27FC236}">
                <a16:creationId xmlns:a16="http://schemas.microsoft.com/office/drawing/2014/main" id="{AD762FB8-3768-44FB-B083-D4C1887AD0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20635" y="4558879"/>
            <a:ext cx="914400" cy="914400"/>
          </a:xfrm>
          <a:prstGeom prst="rect">
            <a:avLst/>
          </a:prstGeom>
        </p:spPr>
      </p:pic>
      <p:pic>
        <p:nvPicPr>
          <p:cNvPr id="114" name="Graphique 113" descr="Smartphone">
            <a:extLst>
              <a:ext uri="{FF2B5EF4-FFF2-40B4-BE49-F238E27FC236}">
                <a16:creationId xmlns:a16="http://schemas.microsoft.com/office/drawing/2014/main" id="{4481C60A-4587-4118-A9C0-9F7AA4464E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96000" y="2586527"/>
            <a:ext cx="742162" cy="820109"/>
          </a:xfrm>
          <a:prstGeom prst="rect">
            <a:avLst/>
          </a:prstGeom>
        </p:spPr>
      </p:pic>
      <p:pic>
        <p:nvPicPr>
          <p:cNvPr id="115" name="Graphique 114" descr="Adresse de courrier">
            <a:extLst>
              <a:ext uri="{FF2B5EF4-FFF2-40B4-BE49-F238E27FC236}">
                <a16:creationId xmlns:a16="http://schemas.microsoft.com/office/drawing/2014/main" id="{0739569D-2543-44F5-9A93-FA9B908213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68207" y="4550408"/>
            <a:ext cx="914400" cy="914400"/>
          </a:xfrm>
          <a:prstGeom prst="rect">
            <a:avLst/>
          </a:prstGeom>
        </p:spPr>
      </p:pic>
      <p:cxnSp>
        <p:nvCxnSpPr>
          <p:cNvPr id="117" name="Connecteur : en angle 116">
            <a:extLst>
              <a:ext uri="{FF2B5EF4-FFF2-40B4-BE49-F238E27FC236}">
                <a16:creationId xmlns:a16="http://schemas.microsoft.com/office/drawing/2014/main" id="{BB928621-9D64-4959-BCCE-9A179B65AACB}"/>
              </a:ext>
            </a:extLst>
          </p:cNvPr>
          <p:cNvCxnSpPr>
            <a:cxnSpLocks/>
            <a:stCxn id="109" idx="0"/>
            <a:endCxn id="111" idx="1"/>
          </p:cNvCxnSpPr>
          <p:nvPr/>
        </p:nvCxnSpPr>
        <p:spPr>
          <a:xfrm rot="5400000" flipH="1" flipV="1">
            <a:off x="6755421" y="3198226"/>
            <a:ext cx="1050413" cy="60102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 : en angle 117">
            <a:extLst>
              <a:ext uri="{FF2B5EF4-FFF2-40B4-BE49-F238E27FC236}">
                <a16:creationId xmlns:a16="http://schemas.microsoft.com/office/drawing/2014/main" id="{581AC4F2-F78F-474D-8AF3-EA038E7E411B}"/>
              </a:ext>
            </a:extLst>
          </p:cNvPr>
          <p:cNvCxnSpPr>
            <a:cxnSpLocks/>
            <a:stCxn id="111" idx="3"/>
            <a:endCxn id="124" idx="0"/>
          </p:cNvCxnSpPr>
          <p:nvPr/>
        </p:nvCxnSpPr>
        <p:spPr>
          <a:xfrm flipV="1">
            <a:off x="8439730" y="1669939"/>
            <a:ext cx="1922546" cy="1303593"/>
          </a:xfrm>
          <a:prstGeom prst="bentConnector4">
            <a:avLst>
              <a:gd name="adj1" fmla="val 38110"/>
              <a:gd name="adj2" fmla="val 1175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 : en angle 118">
            <a:extLst>
              <a:ext uri="{FF2B5EF4-FFF2-40B4-BE49-F238E27FC236}">
                <a16:creationId xmlns:a16="http://schemas.microsoft.com/office/drawing/2014/main" id="{8C4E5A6F-4A06-4C7C-87D5-22CE344FDB13}"/>
              </a:ext>
            </a:extLst>
          </p:cNvPr>
          <p:cNvCxnSpPr>
            <a:cxnSpLocks/>
            <a:stCxn id="112" idx="2"/>
            <a:endCxn id="115" idx="0"/>
          </p:cNvCxnSpPr>
          <p:nvPr/>
        </p:nvCxnSpPr>
        <p:spPr>
          <a:xfrm rot="16200000" flipH="1">
            <a:off x="10583042" y="3808042"/>
            <a:ext cx="521599" cy="96313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Graphique 123" descr="Recherche">
            <a:extLst>
              <a:ext uri="{FF2B5EF4-FFF2-40B4-BE49-F238E27FC236}">
                <a16:creationId xmlns:a16="http://schemas.microsoft.com/office/drawing/2014/main" id="{BBA9B54A-918F-4644-B299-8CC39B31B3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905076" y="1669939"/>
            <a:ext cx="914400" cy="914400"/>
          </a:xfrm>
          <a:prstGeom prst="rect">
            <a:avLst/>
          </a:prstGeom>
        </p:spPr>
      </p:pic>
      <p:cxnSp>
        <p:nvCxnSpPr>
          <p:cNvPr id="151" name="Connecteur : en angle 150">
            <a:extLst>
              <a:ext uri="{FF2B5EF4-FFF2-40B4-BE49-F238E27FC236}">
                <a16:creationId xmlns:a16="http://schemas.microsoft.com/office/drawing/2014/main" id="{FF2222C2-7EA1-425A-8CD6-CD3AF43DC6FA}"/>
              </a:ext>
            </a:extLst>
          </p:cNvPr>
          <p:cNvCxnSpPr>
            <a:cxnSpLocks/>
            <a:stCxn id="112" idx="2"/>
            <a:endCxn id="113" idx="0"/>
          </p:cNvCxnSpPr>
          <p:nvPr/>
        </p:nvCxnSpPr>
        <p:spPr>
          <a:xfrm rot="5400000">
            <a:off x="9605021" y="3801624"/>
            <a:ext cx="530070" cy="9844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 : en angle 154">
            <a:extLst>
              <a:ext uri="{FF2B5EF4-FFF2-40B4-BE49-F238E27FC236}">
                <a16:creationId xmlns:a16="http://schemas.microsoft.com/office/drawing/2014/main" id="{F1169B97-09C1-4271-98D5-3018299FED70}"/>
              </a:ext>
            </a:extLst>
          </p:cNvPr>
          <p:cNvCxnSpPr>
            <a:cxnSpLocks/>
            <a:stCxn id="124" idx="2"/>
            <a:endCxn id="112" idx="0"/>
          </p:cNvCxnSpPr>
          <p:nvPr/>
        </p:nvCxnSpPr>
        <p:spPr>
          <a:xfrm rot="5400000">
            <a:off x="10097241" y="2849374"/>
            <a:ext cx="530070" cy="12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805C1F89-A905-4DD8-9237-CB59901C2E6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0D18289-A3C1-4A26-8D3C-91D5908143FD}"/>
              </a:ext>
            </a:extLst>
          </p:cNvPr>
          <p:cNvSpPr txBox="1"/>
          <p:nvPr/>
        </p:nvSpPr>
        <p:spPr>
          <a:xfrm>
            <a:off x="9789955" y="215981"/>
            <a:ext cx="2402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Exemple 4 : Stockage</a:t>
            </a:r>
          </a:p>
        </p:txBody>
      </p:sp>
    </p:spTree>
    <p:extLst>
      <p:ext uri="{BB962C8B-B14F-4D97-AF65-F5344CB8AC3E}">
        <p14:creationId xmlns:p14="http://schemas.microsoft.com/office/powerpoint/2010/main" val="234808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46585" y="166969"/>
            <a:ext cx="6695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Choisir son fournisseur</a:t>
            </a:r>
          </a:p>
        </p:txBody>
      </p:sp>
      <p:sp>
        <p:nvSpPr>
          <p:cNvPr id="12" name="Rectangle : coins arrondis 11"/>
          <p:cNvSpPr/>
          <p:nvPr/>
        </p:nvSpPr>
        <p:spPr>
          <a:xfrm>
            <a:off x="1828800" y="1627465"/>
            <a:ext cx="62960" cy="4983061"/>
          </a:xfrm>
          <a:prstGeom prst="roundRect">
            <a:avLst/>
          </a:prstGeom>
          <a:solidFill>
            <a:srgbClr val="342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928757" y="1481468"/>
            <a:ext cx="9731228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/>
              <a:t>Votre fournisseur doit définir avec vous votre application comme pour un appareil connecté.</a:t>
            </a:r>
          </a:p>
          <a:p>
            <a:pPr algn="ctr">
              <a:lnSpc>
                <a:spcPct val="150000"/>
              </a:lnSpc>
            </a:pP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dirty="0"/>
              <a:t>Il doit également prendre en compte des nouveaux paramètres comme 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La distance avec la mesure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La fréquence d’échantillonnage pour le transfert des données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La méthode de sauvegarde et d’accès à vos données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Les exigences métrologiques </a:t>
            </a:r>
          </a:p>
        </p:txBody>
      </p:sp>
      <p:pic>
        <p:nvPicPr>
          <p:cNvPr id="7" name="Image 6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CB297746-5D13-4607-A0D4-9EB0A9A09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69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lipart&#10;&#10;Description générée avec un niveau de confiance très élev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01" y="755565"/>
            <a:ext cx="1810666" cy="15974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229965" y="275460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Le partenaire de vos mesures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15250" y="3473442"/>
            <a:ext cx="21561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Connectées</a:t>
            </a:r>
          </a:p>
          <a:p>
            <a:pPr algn="ctr"/>
            <a:r>
              <a:rPr lang="fr-FR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ou non </a:t>
            </a:r>
            <a:endParaRPr lang="fr-FR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7A7D107-5C00-410D-A256-6C7ACC56DDEF}"/>
              </a:ext>
            </a:extLst>
          </p:cNvPr>
          <p:cNvSpPr txBox="1"/>
          <p:nvPr/>
        </p:nvSpPr>
        <p:spPr>
          <a:xfrm>
            <a:off x="2436975" y="4822884"/>
            <a:ext cx="643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3"/>
              </a:rPr>
              <a:t>www.th-industrie.com</a:t>
            </a:r>
            <a:r>
              <a:rPr lang="fr-FR" dirty="0"/>
              <a:t> - </a:t>
            </a:r>
            <a:r>
              <a:rPr lang="fr-FR" dirty="0">
                <a:hlinkClick r:id="rId4"/>
              </a:rPr>
              <a:t>commercial@th-industrie.com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F720249-1731-4315-B7AC-D40AE5675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450" y="5352945"/>
            <a:ext cx="749490" cy="7494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AC5DE3D-C155-4D6E-9D74-C6B129D56556}"/>
              </a:ext>
            </a:extLst>
          </p:cNvPr>
          <p:cNvSpPr txBox="1"/>
          <p:nvPr/>
        </p:nvSpPr>
        <p:spPr>
          <a:xfrm>
            <a:off x="5786651" y="5387834"/>
            <a:ext cx="214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@stephanecoupeau</a:t>
            </a:r>
          </a:p>
          <a:p>
            <a:r>
              <a:rPr lang="fr-FR" dirty="0"/>
              <a:t>@th-industrie</a:t>
            </a:r>
          </a:p>
        </p:txBody>
      </p:sp>
    </p:spTree>
    <p:extLst>
      <p:ext uri="{BB962C8B-B14F-4D97-AF65-F5344CB8AC3E}">
        <p14:creationId xmlns:p14="http://schemas.microsoft.com/office/powerpoint/2010/main" val="218653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80261" y="2349174"/>
            <a:ext cx="8491267" cy="874127"/>
          </a:xfrm>
        </p:spPr>
        <p:txBody>
          <a:bodyPr>
            <a:normAutofit/>
          </a:bodyPr>
          <a:lstStyle/>
          <a:p>
            <a:r>
              <a:rPr lang="fr-FR" sz="4400" b="1" dirty="0"/>
              <a:t>LA MESURE DEVIENT CONNECTÉE</a:t>
            </a:r>
            <a:endParaRPr lang="fr-FR" sz="9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63825" y="4938672"/>
            <a:ext cx="5658074" cy="530217"/>
          </a:xfrm>
        </p:spPr>
        <p:txBody>
          <a:bodyPr>
            <a:normAutofit fontScale="85000" lnSpcReduction="10000"/>
          </a:bodyPr>
          <a:lstStyle/>
          <a:p>
            <a:r>
              <a:rPr lang="fr-FR" sz="2800" dirty="0"/>
              <a:t>Les capteurs de demain,  aujourd’hui ! </a:t>
            </a:r>
          </a:p>
        </p:txBody>
      </p:sp>
      <p:pic>
        <p:nvPicPr>
          <p:cNvPr id="5" name="Image 4" descr="Une image contenant clipart&#10;&#10;Description générée avec un niveau de confiance très élev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  <p:pic>
        <p:nvPicPr>
          <p:cNvPr id="7" name="Graphique 6" descr="Antenne parabolique">
            <a:extLst>
              <a:ext uri="{FF2B5EF4-FFF2-40B4-BE49-F238E27FC236}">
                <a16:creationId xmlns:a16="http://schemas.microsoft.com/office/drawing/2014/main" id="{8D459F84-0394-4179-9BBB-75D49F3BE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3409" y="4031049"/>
            <a:ext cx="2584133" cy="25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3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11940" y="343890"/>
            <a:ext cx="8543499" cy="634117"/>
          </a:xfrm>
        </p:spPr>
        <p:txBody>
          <a:bodyPr>
            <a:normAutofit fontScale="90000"/>
          </a:bodyPr>
          <a:lstStyle/>
          <a:p>
            <a:r>
              <a:rPr lang="fr-FR" sz="5400" b="1" dirty="0"/>
              <a:t>LA MESURE DEVIENT CONNECTÉE</a:t>
            </a:r>
            <a:endParaRPr lang="fr-FR" sz="14900" b="1" dirty="0"/>
          </a:p>
        </p:txBody>
      </p:sp>
      <p:pic>
        <p:nvPicPr>
          <p:cNvPr id="5" name="Image 4" descr="Une image contenant clipart&#10;&#10;Description générée avec un niveau de confiance très élev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991EE436-9665-4C33-B8D4-671E1C64DE0C}"/>
              </a:ext>
            </a:extLst>
          </p:cNvPr>
          <p:cNvSpPr txBox="1">
            <a:spLocks/>
          </p:cNvSpPr>
          <p:nvPr/>
        </p:nvSpPr>
        <p:spPr>
          <a:xfrm>
            <a:off x="7113711" y="861388"/>
            <a:ext cx="929369" cy="63411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9600" b="1" dirty="0"/>
              <a:t>est</a:t>
            </a:r>
            <a:endParaRPr lang="fr-FR" sz="149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090503-FBE7-4ABA-9940-8082741CFBD8}"/>
              </a:ext>
            </a:extLst>
          </p:cNvPr>
          <p:cNvSpPr txBox="1"/>
          <p:nvPr/>
        </p:nvSpPr>
        <p:spPr>
          <a:xfrm>
            <a:off x="3756360" y="2963661"/>
            <a:ext cx="773637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Kevin Ashton en 1999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Utilisation du mot internet des objets pour la première fois. </a:t>
            </a:r>
          </a:p>
          <a:p>
            <a:pPr algn="just"/>
            <a:endParaRPr lang="fr-FR" sz="2400" dirty="0"/>
          </a:p>
          <a:p>
            <a:pPr algn="ctr"/>
            <a:r>
              <a:rPr lang="fr-FR" sz="2400" dirty="0"/>
              <a:t>Twitter a démocratisé le mot IOT en 2009 : #IoT</a:t>
            </a:r>
          </a:p>
          <a:p>
            <a:pPr algn="ctr"/>
            <a:endParaRPr lang="fr-FR" sz="2400" dirty="0"/>
          </a:p>
          <a:p>
            <a:pPr algn="r"/>
            <a:r>
              <a:rPr lang="fr-FR" i="1" baseline="50000" dirty="0"/>
              <a:t>*</a:t>
            </a:r>
            <a:r>
              <a:rPr lang="fr-FR" i="1" baseline="100000" dirty="0"/>
              <a:t> </a:t>
            </a:r>
            <a:r>
              <a:rPr lang="fr-FR" i="1" dirty="0" err="1"/>
              <a:t>IoT</a:t>
            </a:r>
            <a:r>
              <a:rPr lang="fr-FR" i="1" dirty="0"/>
              <a:t> = Internet of </a:t>
            </a:r>
            <a:r>
              <a:rPr lang="fr-FR" i="1" dirty="0" err="1"/>
              <a:t>things</a:t>
            </a:r>
            <a:endParaRPr lang="fr-FR" i="1" dirty="0"/>
          </a:p>
          <a:p>
            <a:pPr algn="r"/>
            <a:r>
              <a:rPr lang="fr-FR" i="1" dirty="0"/>
              <a:t>    IdO = Internet des objets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76F122-7563-4AFB-A9CA-170189AF2280}"/>
              </a:ext>
            </a:extLst>
          </p:cNvPr>
          <p:cNvSpPr txBox="1"/>
          <p:nvPr/>
        </p:nvSpPr>
        <p:spPr>
          <a:xfrm>
            <a:off x="6823881" y="1707835"/>
            <a:ext cx="16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/>
              <a:t>IoT</a:t>
            </a:r>
            <a:r>
              <a:rPr lang="fr-FR" sz="3200" baseline="100000" dirty="0"/>
              <a:t>*</a:t>
            </a:r>
            <a:endParaRPr lang="fr-FR" sz="6600" baseline="100000" dirty="0"/>
          </a:p>
        </p:txBody>
      </p:sp>
      <p:sp>
        <p:nvSpPr>
          <p:cNvPr id="20" name="Signe Plus 19">
            <a:extLst>
              <a:ext uri="{FF2B5EF4-FFF2-40B4-BE49-F238E27FC236}">
                <a16:creationId xmlns:a16="http://schemas.microsoft.com/office/drawing/2014/main" id="{C95658CC-1738-4D3C-A812-647DCF693CB3}"/>
              </a:ext>
            </a:extLst>
          </p:cNvPr>
          <p:cNvSpPr/>
          <p:nvPr/>
        </p:nvSpPr>
        <p:spPr>
          <a:xfrm rot="2642537">
            <a:off x="7078638" y="92344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5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lipart&#10;&#10;Description générée avec un niveau de confiance très élev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991EE436-9665-4C33-B8D4-671E1C64DE0C}"/>
              </a:ext>
            </a:extLst>
          </p:cNvPr>
          <p:cNvSpPr txBox="1">
            <a:spLocks/>
          </p:cNvSpPr>
          <p:nvPr/>
        </p:nvSpPr>
        <p:spPr>
          <a:xfrm>
            <a:off x="4774077" y="1809209"/>
            <a:ext cx="6762831" cy="63411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fr-FR" sz="149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E62D2C-6691-4E15-AC0E-46A270FC78D9}"/>
              </a:ext>
            </a:extLst>
          </p:cNvPr>
          <p:cNvSpPr txBox="1"/>
          <p:nvPr/>
        </p:nvSpPr>
        <p:spPr>
          <a:xfrm>
            <a:off x="4612776" y="2067422"/>
            <a:ext cx="585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Qu’est-ce qu’un objet connecté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0783FC-5920-46AE-879C-833F6BDD521C}"/>
              </a:ext>
            </a:extLst>
          </p:cNvPr>
          <p:cNvSpPr txBox="1"/>
          <p:nvPr/>
        </p:nvSpPr>
        <p:spPr>
          <a:xfrm>
            <a:off x="4412609" y="2951966"/>
            <a:ext cx="64690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0" i="0" dirty="0">
                <a:effectLst/>
              </a:rPr>
              <a:t>Il s'agit d'un matériel électronique capable de communiquer avec un ordinateur, un smartphone ou une tablette via un </a:t>
            </a:r>
            <a:r>
              <a:rPr lang="fr-FR" sz="2400" b="1" i="0" dirty="0">
                <a:effectLst/>
              </a:rPr>
              <a:t>réseau sans fil</a:t>
            </a:r>
            <a:r>
              <a:rPr lang="fr-FR" sz="2400" b="0" i="0" dirty="0">
                <a:effectLst/>
              </a:rPr>
              <a:t> et qui le relie à Internet ou à un réseau local.</a:t>
            </a:r>
            <a:endParaRPr lang="fr-FR" sz="2400" dirty="0"/>
          </a:p>
        </p:txBody>
      </p:sp>
      <p:pic>
        <p:nvPicPr>
          <p:cNvPr id="15" name="Graphique 14" descr="Internet des objets">
            <a:extLst>
              <a:ext uri="{FF2B5EF4-FFF2-40B4-BE49-F238E27FC236}">
                <a16:creationId xmlns:a16="http://schemas.microsoft.com/office/drawing/2014/main" id="{5DCD82B6-A2E3-46DE-AC0D-595E4BDC7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6639" y="4781894"/>
            <a:ext cx="1348853" cy="13488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175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8A1FB344-7A69-443A-9CEE-8E6F52F91453}"/>
              </a:ext>
            </a:extLst>
          </p:cNvPr>
          <p:cNvSpPr txBox="1"/>
          <p:nvPr/>
        </p:nvSpPr>
        <p:spPr>
          <a:xfrm>
            <a:off x="4862242" y="2970601"/>
            <a:ext cx="6790552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/>
              <a:t>Prévision :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 50 milliards d'objets connectés en 2020.</a:t>
            </a:r>
          </a:p>
          <a:p>
            <a:pPr algn="ctr">
              <a:lnSpc>
                <a:spcPct val="150000"/>
              </a:lnSpc>
            </a:pPr>
            <a:endParaRPr lang="fr-FR" sz="2400" dirty="0"/>
          </a:p>
          <a:p>
            <a:pPr algn="ctr">
              <a:lnSpc>
                <a:spcPct val="150000"/>
              </a:lnSpc>
            </a:pPr>
            <a:r>
              <a:rPr lang="fr-FR" sz="2400" b="1" dirty="0"/>
              <a:t>Réalité :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 9,4 milliards en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9261092-0E2D-4A2C-86BD-D7C29ADD3D6A}"/>
              </a:ext>
            </a:extLst>
          </p:cNvPr>
          <p:cNvSpPr txBox="1"/>
          <p:nvPr/>
        </p:nvSpPr>
        <p:spPr>
          <a:xfrm>
            <a:off x="6424913" y="2058400"/>
            <a:ext cx="4064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 err="1"/>
              <a:t>IoT</a:t>
            </a:r>
            <a:r>
              <a:rPr lang="fr-FR" sz="3200" b="1" dirty="0"/>
              <a:t> : un succès mitigé</a:t>
            </a:r>
          </a:p>
        </p:txBody>
      </p:sp>
      <p:pic>
        <p:nvPicPr>
          <p:cNvPr id="14" name="Image 13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29CC506C-C2FB-4DEA-B46A-C803486C6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8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388C3E-58A9-46B2-AA33-329A3690442C}"/>
              </a:ext>
            </a:extLst>
          </p:cNvPr>
          <p:cNvSpPr txBox="1"/>
          <p:nvPr/>
        </p:nvSpPr>
        <p:spPr>
          <a:xfrm>
            <a:off x="5518245" y="2056956"/>
            <a:ext cx="5909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 err="1"/>
              <a:t>IoT</a:t>
            </a:r>
            <a:r>
              <a:rPr lang="fr-FR" sz="3200" b="1" dirty="0"/>
              <a:t> : un succès mitigé, pourquoi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A142CB-FFE4-492F-A0B9-BF134E2E8485}"/>
              </a:ext>
            </a:extLst>
          </p:cNvPr>
          <p:cNvSpPr txBox="1"/>
          <p:nvPr/>
        </p:nvSpPr>
        <p:spPr>
          <a:xfrm>
            <a:off x="4885897" y="3005671"/>
            <a:ext cx="68557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/>
              <a:t>L'utilité de l'objet en soit,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Le business model peu ou pas approprié,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La qualité de l'objet,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L'oubli qu'un existant... Existe.</a:t>
            </a:r>
          </a:p>
          <a:p>
            <a:pPr algn="ctr">
              <a:lnSpc>
                <a:spcPct val="150000"/>
              </a:lnSpc>
            </a:pPr>
            <a:endParaRPr lang="fr-FR" sz="2400" dirty="0"/>
          </a:p>
          <a:p>
            <a:endParaRPr lang="fr-FR" dirty="0"/>
          </a:p>
        </p:txBody>
      </p:sp>
      <p:pic>
        <p:nvPicPr>
          <p:cNvPr id="12" name="Image 11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DA2E8CC9-6542-43E1-A44C-B862140EF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3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991EE436-9665-4C33-B8D4-671E1C64DE0C}"/>
              </a:ext>
            </a:extLst>
          </p:cNvPr>
          <p:cNvSpPr txBox="1">
            <a:spLocks/>
          </p:cNvSpPr>
          <p:nvPr/>
        </p:nvSpPr>
        <p:spPr>
          <a:xfrm>
            <a:off x="4774077" y="1809209"/>
            <a:ext cx="6762831" cy="63411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fr-FR" sz="149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C54B99-1CB8-44F3-98F3-E8A5C4A798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4462" y="273268"/>
            <a:ext cx="10763075" cy="584720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F3BD2B-E457-4FC4-8102-F6A5C92B523D}"/>
              </a:ext>
            </a:extLst>
          </p:cNvPr>
          <p:cNvSpPr txBox="1"/>
          <p:nvPr/>
        </p:nvSpPr>
        <p:spPr>
          <a:xfrm>
            <a:off x="3075709" y="262184"/>
            <a:ext cx="168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Réseau d’objets</a:t>
            </a:r>
          </a:p>
        </p:txBody>
      </p:sp>
      <p:pic>
        <p:nvPicPr>
          <p:cNvPr id="10" name="Image 9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D1AC64E2-2DDA-48CA-8B58-AF21582F2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3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38658" y="390888"/>
            <a:ext cx="7549959" cy="156966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Les différentes technologies de la mesure connectée</a:t>
            </a:r>
          </a:p>
        </p:txBody>
      </p:sp>
      <p:sp>
        <p:nvSpPr>
          <p:cNvPr id="12" name="Rectangle : coins arrondis 11"/>
          <p:cNvSpPr/>
          <p:nvPr/>
        </p:nvSpPr>
        <p:spPr>
          <a:xfrm>
            <a:off x="1828800" y="1627465"/>
            <a:ext cx="62960" cy="4983061"/>
          </a:xfrm>
          <a:prstGeom prst="roundRect">
            <a:avLst/>
          </a:prstGeom>
          <a:solidFill>
            <a:srgbClr val="342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336948" y="2340528"/>
            <a:ext cx="2169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/>
              <a:t>WIFI</a:t>
            </a:r>
          </a:p>
        </p:txBody>
      </p:sp>
      <p:sp>
        <p:nvSpPr>
          <p:cNvPr id="4" name="Rectangle 3"/>
          <p:cNvSpPr/>
          <p:nvPr/>
        </p:nvSpPr>
        <p:spPr>
          <a:xfrm>
            <a:off x="7189478" y="3552467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GSM</a:t>
            </a:r>
          </a:p>
        </p:txBody>
      </p:sp>
      <p:sp>
        <p:nvSpPr>
          <p:cNvPr id="7" name="Rectangle 6"/>
          <p:cNvSpPr/>
          <p:nvPr/>
        </p:nvSpPr>
        <p:spPr>
          <a:xfrm>
            <a:off x="7354672" y="5207358"/>
            <a:ext cx="1543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SIGFOX</a:t>
            </a:r>
          </a:p>
        </p:txBody>
      </p:sp>
      <p:sp>
        <p:nvSpPr>
          <p:cNvPr id="8" name="Rectangle 7"/>
          <p:cNvSpPr/>
          <p:nvPr/>
        </p:nvSpPr>
        <p:spPr>
          <a:xfrm>
            <a:off x="4366209" y="3294635"/>
            <a:ext cx="119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LORA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1802" y="5590744"/>
            <a:ext cx="2465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BLUETOOTH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88617" y="3795829"/>
            <a:ext cx="937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NFC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1052" y="3798332"/>
            <a:ext cx="1047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RFID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73588" y="2422213"/>
            <a:ext cx="1204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ANT+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18718" y="4682722"/>
            <a:ext cx="1666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Z-WAVE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76262" y="2222239"/>
            <a:ext cx="1513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ZIGBEE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96373" y="3301733"/>
            <a:ext cx="149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Laquelle choisir 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3D54B5-8C13-4A0F-8E37-0CD27B0EF47A}"/>
              </a:ext>
            </a:extLst>
          </p:cNvPr>
          <p:cNvSpPr/>
          <p:nvPr/>
        </p:nvSpPr>
        <p:spPr>
          <a:xfrm>
            <a:off x="10170662" y="4874253"/>
            <a:ext cx="1226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4/5 G</a:t>
            </a:r>
          </a:p>
        </p:txBody>
      </p:sp>
      <p:pic>
        <p:nvPicPr>
          <p:cNvPr id="19" name="Image 18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456FF448-CF46-4232-865B-FD4A1AE9B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60280" y="89209"/>
            <a:ext cx="7549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Les différentes technologies de la mesure connectée</a:t>
            </a:r>
          </a:p>
        </p:txBody>
      </p:sp>
      <p:pic>
        <p:nvPicPr>
          <p:cNvPr id="6" name="Image 5" descr="Une image contenant clipart&#10;&#10;Description générée avec un niveau de confiance très élev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4" y="225692"/>
            <a:ext cx="1423416" cy="125577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b="9922"/>
          <a:stretch/>
        </p:blipFill>
        <p:spPr>
          <a:xfrm>
            <a:off x="8178899" y="1307904"/>
            <a:ext cx="3650874" cy="45697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753" y="4698674"/>
            <a:ext cx="5701322" cy="16413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86A7C29-BEFE-4718-B83F-A87B69F46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753" y="853580"/>
            <a:ext cx="5701322" cy="369854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F181394-F226-4036-BE74-FE382274E7D3}"/>
              </a:ext>
            </a:extLst>
          </p:cNvPr>
          <p:cNvSpPr/>
          <p:nvPr/>
        </p:nvSpPr>
        <p:spPr>
          <a:xfrm>
            <a:off x="6478137" y="1627465"/>
            <a:ext cx="1364776" cy="7256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5G</a:t>
            </a:r>
          </a:p>
        </p:txBody>
      </p:sp>
    </p:spTree>
    <p:extLst>
      <p:ext uri="{BB962C8B-B14F-4D97-AF65-F5344CB8AC3E}">
        <p14:creationId xmlns:p14="http://schemas.microsoft.com/office/powerpoint/2010/main" val="34426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820</TotalTime>
  <Words>545</Words>
  <Application>Microsoft Office PowerPoint</Application>
  <PresentationFormat>Grand écran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Céleste</vt:lpstr>
      <vt:lpstr>Présentation PowerPoint</vt:lpstr>
      <vt:lpstr>LA MESURE DEVIENT CONNECTÉE</vt:lpstr>
      <vt:lpstr>LA MESURE DEVIENT CONNECTÉE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mesure devient</dc:title>
  <dc:creator>coupeau stephane</dc:creator>
  <cp:lastModifiedBy>coupeau stephane</cp:lastModifiedBy>
  <cp:revision>60</cp:revision>
  <dcterms:created xsi:type="dcterms:W3CDTF">2017-05-25T08:13:39Z</dcterms:created>
  <dcterms:modified xsi:type="dcterms:W3CDTF">2020-11-24T10:42:40Z</dcterms:modified>
</cp:coreProperties>
</file>