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3" r:id="rId3"/>
    <p:sldId id="289" r:id="rId4"/>
    <p:sldId id="304" r:id="rId5"/>
    <p:sldId id="315" r:id="rId6"/>
    <p:sldId id="298" r:id="rId7"/>
    <p:sldId id="277" r:id="rId8"/>
    <p:sldId id="275" r:id="rId9"/>
    <p:sldId id="296" r:id="rId10"/>
    <p:sldId id="300" r:id="rId11"/>
    <p:sldId id="299" r:id="rId12"/>
    <p:sldId id="270" r:id="rId13"/>
    <p:sldId id="274" r:id="rId14"/>
    <p:sldId id="311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81"/>
    <a:srgbClr val="55575D"/>
    <a:srgbClr val="28B392"/>
    <a:srgbClr val="FF5D93"/>
    <a:srgbClr val="3FA7E0"/>
    <a:srgbClr val="FFF6FB"/>
    <a:srgbClr val="69CAD1"/>
    <a:srgbClr val="1A428A"/>
    <a:srgbClr val="76C9B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57"/>
    <p:restoredTop sz="96327"/>
  </p:normalViewPr>
  <p:slideViewPr>
    <p:cSldViewPr snapToGrid="0">
      <p:cViewPr varScale="1">
        <p:scale>
          <a:sx n="109" d="100"/>
          <a:sy n="109" d="100"/>
        </p:scale>
        <p:origin x="1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DB39-08CA-5845-B12E-6A6A09CC67C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977-63E4-B146-B72A-53BE7E9F2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7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DB39-08CA-5845-B12E-6A6A09CC67C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977-63E4-B146-B72A-53BE7E9F2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88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DB39-08CA-5845-B12E-6A6A09CC67C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977-63E4-B146-B72A-53BE7E9F2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6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DB39-08CA-5845-B12E-6A6A09CC67C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977-63E4-B146-B72A-53BE7E9F2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51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DB39-08CA-5845-B12E-6A6A09CC67C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977-63E4-B146-B72A-53BE7E9F2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74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DB39-08CA-5845-B12E-6A6A09CC67C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977-63E4-B146-B72A-53BE7E9F2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24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DB39-08CA-5845-B12E-6A6A09CC67C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977-63E4-B146-B72A-53BE7E9F2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43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DB39-08CA-5845-B12E-6A6A09CC67C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977-63E4-B146-B72A-53BE7E9F2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2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DB39-08CA-5845-B12E-6A6A09CC67C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977-63E4-B146-B72A-53BE7E9F2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51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DB39-08CA-5845-B12E-6A6A09CC67C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977-63E4-B146-B72A-53BE7E9F2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68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DB39-08CA-5845-B12E-6A6A09CC67C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977-63E4-B146-B72A-53BE7E9F2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95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DB39-08CA-5845-B12E-6A6A09CC67C0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E977-63E4-B146-B72A-53BE7E9F2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54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hyperlink" Target="mailto:anne.gandelin@placedessalarie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emf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png"/><Relationship Id="rId7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png"/><Relationship Id="rId5" Type="http://schemas.microsoft.com/office/2007/relationships/hdphoto" Target="../media/hdphoto1.wdp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AC56EE5-549F-E815-DCFF-111DEE4E5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29" r="23637" b="25533"/>
          <a:stretch/>
        </p:blipFill>
        <p:spPr>
          <a:xfrm>
            <a:off x="64738" y="0"/>
            <a:ext cx="9144000" cy="5143500"/>
          </a:xfrm>
          <a:prstGeom prst="rect">
            <a:avLst/>
          </a:prstGeom>
        </p:spPr>
      </p:pic>
      <p:pic>
        <p:nvPicPr>
          <p:cNvPr id="11" name="Image 10" descr="Une image contenant personne, mur, intérieur, posant&#10;&#10;Description générée automatiquement">
            <a:extLst>
              <a:ext uri="{FF2B5EF4-FFF2-40B4-BE49-F238E27FC236}">
                <a16:creationId xmlns:a16="http://schemas.microsoft.com/office/drawing/2014/main" id="{E778EAAD-0EE8-7278-8E1B-9DB1AA17A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9796" y="2093214"/>
            <a:ext cx="2428766" cy="2460978"/>
          </a:xfrm>
          <a:prstGeom prst="teardrop">
            <a:avLst/>
          </a:prstGeom>
          <a:effectLst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46409D-3052-A07D-06B4-19088D3E5D28}"/>
              </a:ext>
            </a:extLst>
          </p:cNvPr>
          <p:cNvSpPr txBox="1"/>
          <p:nvPr/>
        </p:nvSpPr>
        <p:spPr>
          <a:xfrm rot="16200000">
            <a:off x="7951170" y="3998579"/>
            <a:ext cx="2143312" cy="23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</a:rPr>
              <a:t>Document confidentiel - copyright © 2023</a:t>
            </a:r>
            <a:endParaRPr lang="fr-FR" sz="800" b="0" i="0" dirty="0">
              <a:solidFill>
                <a:srgbClr val="55575D"/>
              </a:solidFill>
              <a:effectLst/>
              <a:latin typeface="Montserrat" pitchFamily="2" charset="77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645D9D8-4BCF-F593-4C04-B4292F77BE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37" b="17144"/>
          <a:stretch/>
        </p:blipFill>
        <p:spPr>
          <a:xfrm>
            <a:off x="457179" y="532980"/>
            <a:ext cx="3755898" cy="77423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DB4542E-C5AA-AE86-7C3A-DA1C760B726B}"/>
              </a:ext>
            </a:extLst>
          </p:cNvPr>
          <p:cNvSpPr txBox="1"/>
          <p:nvPr/>
        </p:nvSpPr>
        <p:spPr>
          <a:xfrm>
            <a:off x="457179" y="4358546"/>
            <a:ext cx="2851704" cy="34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fr-FR" sz="1100" b="1" dirty="0" err="1">
                <a:solidFill>
                  <a:srgbClr val="FF3F81"/>
                </a:solidFill>
                <a:effectLst/>
                <a:latin typeface="Montserrat SemiBold" pitchFamily="2" charset="77"/>
              </a:rPr>
              <a:t>www.placedessalaries.com</a:t>
            </a:r>
            <a:endParaRPr lang="fr-FR" sz="1100" b="1" dirty="0">
              <a:solidFill>
                <a:srgbClr val="FF3F8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CF607A-1F97-CA6B-0011-D7C6BC79BCA3}"/>
              </a:ext>
            </a:extLst>
          </p:cNvPr>
          <p:cNvSpPr txBox="1"/>
          <p:nvPr/>
        </p:nvSpPr>
        <p:spPr>
          <a:xfrm>
            <a:off x="457179" y="2021686"/>
            <a:ext cx="5255905" cy="169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55575D"/>
                </a:solidFill>
                <a:latin typeface="Montserrat" pitchFamily="2" charset="77"/>
              </a:rPr>
              <a:t>Votre </a:t>
            </a:r>
            <a:r>
              <a:rPr lang="fr-FR" sz="2400" b="1" dirty="0">
                <a:solidFill>
                  <a:srgbClr val="55575D"/>
                </a:solidFill>
                <a:latin typeface="Montserrat SemiBold" pitchFamily="2" charset="77"/>
              </a:rPr>
              <a:t>CSE externalisé </a:t>
            </a:r>
            <a:r>
              <a:rPr lang="fr-FR" sz="2400" dirty="0">
                <a:solidFill>
                  <a:srgbClr val="55575D"/>
                </a:solidFill>
                <a:latin typeface="Montserrat" pitchFamily="2" charset="77"/>
              </a:rPr>
              <a:t>pour récompenser &amp; </a:t>
            </a:r>
            <a:r>
              <a:rPr lang="fr-FR" sz="2400" b="1" dirty="0">
                <a:solidFill>
                  <a:srgbClr val="55575D"/>
                </a:solidFill>
                <a:latin typeface="Montserrat SemiBold" pitchFamily="2" charset="77"/>
              </a:rPr>
              <a:t>fidéliser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55575D"/>
                </a:solidFill>
                <a:latin typeface="Montserrat SemiBold" pitchFamily="2" charset="77"/>
              </a:rPr>
              <a:t>vos collaborateurs </a:t>
            </a:r>
            <a:r>
              <a:rPr lang="fr-FR" sz="2400" dirty="0">
                <a:solidFill>
                  <a:srgbClr val="55575D"/>
                </a:solidFill>
                <a:latin typeface="Montserrat" pitchFamily="2" charset="77"/>
              </a:rPr>
              <a:t>!</a:t>
            </a:r>
            <a:endParaRPr lang="fr-FR" sz="2400" b="0" i="0" dirty="0">
              <a:solidFill>
                <a:srgbClr val="55575D"/>
              </a:solidFill>
              <a:effectLst/>
              <a:latin typeface="Montserrat" pitchFamily="2" charset="77"/>
            </a:endParaRPr>
          </a:p>
        </p:txBody>
      </p:sp>
      <p:pic>
        <p:nvPicPr>
          <p:cNvPr id="1026" name="Picture 2" descr="Acsiel dévoile sa nouvelle gouvernance - Minalogic">
            <a:extLst>
              <a:ext uri="{FF2B5EF4-FFF2-40B4-BE49-F238E27FC236}">
                <a16:creationId xmlns:a16="http://schemas.microsoft.com/office/drawing/2014/main" id="{BB357453-E56E-A191-152A-DCB98769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82" y="448898"/>
            <a:ext cx="1141380" cy="6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Graphique, Police, symbole, logo&#10;&#10;Description générée automatiquement">
            <a:extLst>
              <a:ext uri="{FF2B5EF4-FFF2-40B4-BE49-F238E27FC236}">
                <a16:creationId xmlns:a16="http://schemas.microsoft.com/office/drawing/2014/main" id="{B62299C6-419C-FA99-ED6B-506504BE5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255" y="426884"/>
            <a:ext cx="1423007" cy="806491"/>
          </a:xfrm>
          <a:prstGeom prst="rect">
            <a:avLst/>
          </a:prstGeom>
        </p:spPr>
      </p:pic>
      <p:pic>
        <p:nvPicPr>
          <p:cNvPr id="1028" name="Picture 4" descr="LOGO Réseau Mesure 01 - Aérométrologie">
            <a:extLst>
              <a:ext uri="{FF2B5EF4-FFF2-40B4-BE49-F238E27FC236}">
                <a16:creationId xmlns:a16="http://schemas.microsoft.com/office/drawing/2014/main" id="{C8947CF3-7B4B-3EAD-31AD-59CF1C0D3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86" y="443014"/>
            <a:ext cx="1238293" cy="7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7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9E51B-4DF8-7AD9-5C0D-3E55D748F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29" r="10012" b="25533"/>
          <a:stretch/>
        </p:blipFill>
        <p:spPr>
          <a:xfrm>
            <a:off x="-2" y="0"/>
            <a:ext cx="9144002" cy="514350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B7B3B04-5750-58CB-914A-293F4145C08C}"/>
              </a:ext>
            </a:extLst>
          </p:cNvPr>
          <p:cNvGrpSpPr/>
          <p:nvPr/>
        </p:nvGrpSpPr>
        <p:grpSpPr>
          <a:xfrm>
            <a:off x="676076" y="216801"/>
            <a:ext cx="2106968" cy="455848"/>
            <a:chOff x="3390008" y="1665560"/>
            <a:chExt cx="2106968" cy="455848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343E3D6A-AA82-8232-47E1-50696671B234}"/>
                </a:ext>
              </a:extLst>
            </p:cNvPr>
            <p:cNvSpPr/>
            <p:nvPr/>
          </p:nvSpPr>
          <p:spPr>
            <a:xfrm>
              <a:off x="3390008" y="1665560"/>
              <a:ext cx="2106968" cy="455848"/>
            </a:xfrm>
            <a:prstGeom prst="roundRect">
              <a:avLst>
                <a:gd name="adj" fmla="val 50000"/>
              </a:avLst>
            </a:prstGeom>
            <a:solidFill>
              <a:srgbClr val="28B392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B1CE580-25F1-971F-0ABE-2E5E328B7083}"/>
                </a:ext>
              </a:extLst>
            </p:cNvPr>
            <p:cNvSpPr txBox="1"/>
            <p:nvPr/>
          </p:nvSpPr>
          <p:spPr>
            <a:xfrm>
              <a:off x="3390008" y="1701957"/>
              <a:ext cx="2106968" cy="38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Montserrat SemiBold" pitchFamily="2" charset="77"/>
                </a:rPr>
                <a:t>Cagnotte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F4CD6284-CE44-123E-11E8-6F8345D23BA4}"/>
              </a:ext>
            </a:extLst>
          </p:cNvPr>
          <p:cNvSpPr txBox="1"/>
          <p:nvPr/>
        </p:nvSpPr>
        <p:spPr>
          <a:xfrm>
            <a:off x="5289897" y="2244961"/>
            <a:ext cx="942381" cy="40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1200">
                <a:latin typeface="Montserrat Medium" pitchFamily="2" charset="77"/>
              </a:defRPr>
            </a:lvl1pPr>
          </a:lstStyle>
          <a:p>
            <a:pPr algn="ctr"/>
            <a:r>
              <a:rPr lang="fr-FR" dirty="0"/>
              <a:t>LOISIRS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980B6E-964F-10AE-C07E-052354F81576}"/>
              </a:ext>
            </a:extLst>
          </p:cNvPr>
          <p:cNvSpPr txBox="1"/>
          <p:nvPr/>
        </p:nvSpPr>
        <p:spPr>
          <a:xfrm>
            <a:off x="507102" y="759649"/>
            <a:ext cx="5730789" cy="4073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lnSpc>
                <a:spcPct val="200000"/>
              </a:lnSpc>
              <a:buFont typeface="Arial" panose="020B0604020202020204" pitchFamily="34" charset="0"/>
              <a:buNone/>
              <a:defRPr sz="1200">
                <a:solidFill>
                  <a:srgbClr val="000000"/>
                </a:solidFill>
                <a:latin typeface="Montserrat Light" pitchFamily="2" charset="77"/>
              </a:defRPr>
            </a:lvl1pPr>
          </a:lstStyle>
          <a:p>
            <a:r>
              <a:rPr lang="fr-FR" dirty="0"/>
              <a:t>LES DOMAINES D’UTILISATION – éligibles par l’                             :</a:t>
            </a:r>
          </a:p>
        </p:txBody>
      </p:sp>
      <p:pic>
        <p:nvPicPr>
          <p:cNvPr id="18" name="Image 17" descr="Une image contenant logo&#10;&#10;Description générée automatiquement">
            <a:extLst>
              <a:ext uri="{FF2B5EF4-FFF2-40B4-BE49-F238E27FC236}">
                <a16:creationId xmlns:a16="http://schemas.microsoft.com/office/drawing/2014/main" id="{4CD14727-B781-EF63-9468-F1ED2B964D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545" y="1475882"/>
            <a:ext cx="669085" cy="669085"/>
          </a:xfrm>
          <a:prstGeom prst="rect">
            <a:avLst/>
          </a:prstGeom>
        </p:spPr>
      </p:pic>
      <p:pic>
        <p:nvPicPr>
          <p:cNvPr id="20" name="Image 19" descr="Une image contenant logo&#10;&#10;Description générée automatiquement">
            <a:extLst>
              <a:ext uri="{FF2B5EF4-FFF2-40B4-BE49-F238E27FC236}">
                <a16:creationId xmlns:a16="http://schemas.microsoft.com/office/drawing/2014/main" id="{585088CF-6171-C56D-0072-BC12685F3E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828" y="1484319"/>
            <a:ext cx="689250" cy="6892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9CF48F4-AD31-7316-DF81-572624958D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296" y="1475882"/>
            <a:ext cx="684815" cy="684815"/>
          </a:xfrm>
          <a:prstGeom prst="rect">
            <a:avLst/>
          </a:prstGeom>
        </p:spPr>
      </p:pic>
      <p:pic>
        <p:nvPicPr>
          <p:cNvPr id="24" name="Image 23" descr="Une image contenant texte, conteneur&#10;&#10;Description générée automatiquement">
            <a:extLst>
              <a:ext uri="{FF2B5EF4-FFF2-40B4-BE49-F238E27FC236}">
                <a16:creationId xmlns:a16="http://schemas.microsoft.com/office/drawing/2014/main" id="{2AED4EE3-C86C-1DC8-7562-977B3C146F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76" y="1475882"/>
            <a:ext cx="689250" cy="68925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079C14B-76D3-8D67-412C-E1D33D10242D}"/>
              </a:ext>
            </a:extLst>
          </p:cNvPr>
          <p:cNvSpPr txBox="1"/>
          <p:nvPr/>
        </p:nvSpPr>
        <p:spPr>
          <a:xfrm>
            <a:off x="631983" y="2244961"/>
            <a:ext cx="777436" cy="40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1200">
                <a:latin typeface="Montserrat Medium" pitchFamily="2" charset="77"/>
              </a:defRPr>
            </a:lvl1pPr>
          </a:lstStyle>
          <a:p>
            <a:pPr algn="ctr"/>
            <a:r>
              <a:rPr lang="fr-FR" dirty="0"/>
              <a:t>SPORT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513D35F-E691-9F66-27EC-14E4ECEF1F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104" y="1488754"/>
            <a:ext cx="684815" cy="68481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D03A03BE-47B1-FE3B-C113-3A681B830648}"/>
              </a:ext>
            </a:extLst>
          </p:cNvPr>
          <p:cNvSpPr txBox="1"/>
          <p:nvPr/>
        </p:nvSpPr>
        <p:spPr>
          <a:xfrm>
            <a:off x="507102" y="2831263"/>
            <a:ext cx="1296000" cy="191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1200">
                <a:latin typeface="Montserrat Medium" pitchFamily="2" charset="77"/>
              </a:defRPr>
            </a:lvl1pPr>
          </a:lstStyle>
          <a:p>
            <a:pPr marL="171450" indent="-171450">
              <a:lnSpc>
                <a:spcPct val="15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Piscine</a:t>
            </a:r>
          </a:p>
          <a:p>
            <a:pPr marL="171450" indent="-171450">
              <a:lnSpc>
                <a:spcPct val="15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Stage tennis</a:t>
            </a:r>
          </a:p>
          <a:p>
            <a:pPr marL="171450" indent="-171450">
              <a:lnSpc>
                <a:spcPct val="15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Permis bateau</a:t>
            </a:r>
          </a:p>
          <a:p>
            <a:pPr marL="171450" indent="-171450">
              <a:lnSpc>
                <a:spcPct val="15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Plongée</a:t>
            </a:r>
          </a:p>
          <a:p>
            <a:pPr marL="171450" indent="-171450">
              <a:lnSpc>
                <a:spcPct val="15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Ski</a:t>
            </a:r>
          </a:p>
          <a:p>
            <a:pPr marL="171450" indent="-171450">
              <a:lnSpc>
                <a:spcPct val="15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Location matériels</a:t>
            </a:r>
          </a:p>
          <a:p>
            <a:pPr marL="171450" indent="-171450">
              <a:lnSpc>
                <a:spcPct val="15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000" dirty="0">
                <a:latin typeface="Montserrat" pitchFamily="2" charset="77"/>
              </a:rPr>
              <a:t>…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C8322CA-9C14-1E3F-96C4-E2461D03122F}"/>
              </a:ext>
            </a:extLst>
          </p:cNvPr>
          <p:cNvSpPr txBox="1"/>
          <p:nvPr/>
        </p:nvSpPr>
        <p:spPr>
          <a:xfrm>
            <a:off x="2065715" y="2244961"/>
            <a:ext cx="995977" cy="40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1200">
                <a:latin typeface="Montserrat Medium" pitchFamily="2" charset="77"/>
              </a:defRPr>
            </a:lvl1pPr>
          </a:lstStyle>
          <a:p>
            <a:pPr algn="ctr"/>
            <a:r>
              <a:rPr lang="fr-FR" dirty="0"/>
              <a:t>CULTURE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30F7E23-F823-47ED-81C2-B823C546A821}"/>
              </a:ext>
            </a:extLst>
          </p:cNvPr>
          <p:cNvSpPr txBox="1"/>
          <p:nvPr/>
        </p:nvSpPr>
        <p:spPr>
          <a:xfrm>
            <a:off x="1904623" y="2831340"/>
            <a:ext cx="1461390" cy="191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50000"/>
              </a:lnSpc>
              <a:buClr>
                <a:srgbClr val="28B392"/>
              </a:buClr>
              <a:buFont typeface="Arial" panose="020B0604020202020204" pitchFamily="34" charset="0"/>
              <a:buChar char="•"/>
              <a:defRPr sz="1000">
                <a:latin typeface="Montserrat" pitchFamily="2" charset="77"/>
              </a:defRPr>
            </a:lvl1pPr>
          </a:lstStyle>
          <a:p>
            <a:r>
              <a:rPr lang="fr-FR" dirty="0"/>
              <a:t>Spectacles</a:t>
            </a:r>
          </a:p>
          <a:p>
            <a:r>
              <a:rPr lang="fr-FR" dirty="0"/>
              <a:t>Concerts</a:t>
            </a:r>
          </a:p>
          <a:p>
            <a:r>
              <a:rPr lang="fr-FR" dirty="0"/>
              <a:t>Spotify</a:t>
            </a:r>
          </a:p>
          <a:p>
            <a:r>
              <a:rPr lang="fr-FR" dirty="0"/>
              <a:t>Abo. Presse</a:t>
            </a:r>
          </a:p>
          <a:p>
            <a:r>
              <a:rPr lang="fr-FR" dirty="0"/>
              <a:t>Zoos</a:t>
            </a:r>
          </a:p>
          <a:p>
            <a:r>
              <a:rPr lang="fr-FR" dirty="0"/>
              <a:t>Livres</a:t>
            </a:r>
          </a:p>
          <a:p>
            <a:r>
              <a:rPr lang="fr-FR" dirty="0"/>
              <a:t>Ateliers créatifs</a:t>
            </a:r>
          </a:p>
          <a:p>
            <a:r>
              <a:rPr lang="fr-FR" dirty="0"/>
              <a:t>…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6A57FE9-8550-3464-93CF-520DC32E7A05}"/>
              </a:ext>
            </a:extLst>
          </p:cNvPr>
          <p:cNvSpPr txBox="1"/>
          <p:nvPr/>
        </p:nvSpPr>
        <p:spPr>
          <a:xfrm>
            <a:off x="3626557" y="2253398"/>
            <a:ext cx="1081792" cy="40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1200">
                <a:latin typeface="Montserrat Medium" pitchFamily="2" charset="77"/>
              </a:defRPr>
            </a:lvl1pPr>
          </a:lstStyle>
          <a:p>
            <a:pPr algn="ctr"/>
            <a:r>
              <a:rPr lang="fr-FR" dirty="0"/>
              <a:t>VACANCES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F684DA8-1228-8874-082F-171064D784BF}"/>
              </a:ext>
            </a:extLst>
          </p:cNvPr>
          <p:cNvSpPr txBox="1"/>
          <p:nvPr/>
        </p:nvSpPr>
        <p:spPr>
          <a:xfrm>
            <a:off x="3555810" y="2831263"/>
            <a:ext cx="1583349" cy="168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50000"/>
              </a:lnSpc>
              <a:buClr>
                <a:srgbClr val="28B392"/>
              </a:buClr>
              <a:buFont typeface="Arial" panose="020B0604020202020204" pitchFamily="34" charset="0"/>
              <a:buChar char="•"/>
              <a:defRPr sz="1000">
                <a:latin typeface="Montserrat" pitchFamily="2" charset="77"/>
              </a:defRPr>
            </a:lvl1pPr>
          </a:lstStyle>
          <a:p>
            <a:r>
              <a:rPr lang="fr-FR" dirty="0"/>
              <a:t>Train</a:t>
            </a:r>
          </a:p>
          <a:p>
            <a:r>
              <a:rPr lang="fr-FR" dirty="0"/>
              <a:t>Avion</a:t>
            </a:r>
          </a:p>
          <a:p>
            <a:r>
              <a:rPr lang="fr-FR" dirty="0"/>
              <a:t>Ferry</a:t>
            </a:r>
          </a:p>
          <a:p>
            <a:r>
              <a:rPr lang="fr-FR" dirty="0"/>
              <a:t>Hébergements</a:t>
            </a:r>
          </a:p>
          <a:p>
            <a:r>
              <a:rPr lang="fr-FR" dirty="0"/>
              <a:t>Location</a:t>
            </a:r>
          </a:p>
          <a:p>
            <a:r>
              <a:rPr lang="fr-FR" dirty="0"/>
              <a:t>...</a:t>
            </a:r>
          </a:p>
          <a:p>
            <a:pPr marL="0" indent="0">
              <a:buNone/>
            </a:pPr>
            <a:r>
              <a:rPr lang="fr-FR" i="1" dirty="0"/>
              <a:t>[hors alimentaire]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38B3DD3-DA48-8161-331F-561E9CBCA826}"/>
              </a:ext>
            </a:extLst>
          </p:cNvPr>
          <p:cNvSpPr txBox="1"/>
          <p:nvPr/>
        </p:nvSpPr>
        <p:spPr>
          <a:xfrm>
            <a:off x="5028014" y="2831263"/>
            <a:ext cx="1746486" cy="145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50000"/>
              </a:lnSpc>
              <a:buClr>
                <a:srgbClr val="28B392"/>
              </a:buClr>
              <a:buFont typeface="Arial" panose="020B0604020202020204" pitchFamily="34" charset="0"/>
              <a:buChar char="•"/>
              <a:defRPr sz="1000">
                <a:latin typeface="Montserrat" pitchFamily="2" charset="77"/>
              </a:defRPr>
            </a:lvl1pPr>
          </a:lstStyle>
          <a:p>
            <a:r>
              <a:rPr lang="fr-FR" dirty="0"/>
              <a:t>Parcs d’attraction</a:t>
            </a:r>
          </a:p>
          <a:p>
            <a:r>
              <a:rPr lang="fr-FR" dirty="0"/>
              <a:t>Accrobranches</a:t>
            </a:r>
          </a:p>
          <a:p>
            <a:r>
              <a:rPr lang="fr-FR" dirty="0"/>
              <a:t>Karaokés</a:t>
            </a:r>
          </a:p>
          <a:p>
            <a:r>
              <a:rPr lang="fr-FR" dirty="0"/>
              <a:t>Escape </a:t>
            </a:r>
            <a:r>
              <a:rPr lang="fr-FR" dirty="0" err="1"/>
              <a:t>games</a:t>
            </a:r>
            <a:endParaRPr lang="fr-FR" dirty="0"/>
          </a:p>
          <a:p>
            <a:r>
              <a:rPr lang="fr-FR" dirty="0"/>
              <a:t>Colonies de vacances</a:t>
            </a:r>
          </a:p>
          <a:p>
            <a:r>
              <a:rPr lang="fr-FR" dirty="0"/>
              <a:t>…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D6A10D8-5B3A-A741-5AA8-0B37FC4411D0}"/>
              </a:ext>
            </a:extLst>
          </p:cNvPr>
          <p:cNvSpPr txBox="1"/>
          <p:nvPr/>
        </p:nvSpPr>
        <p:spPr>
          <a:xfrm>
            <a:off x="6663070" y="2357455"/>
            <a:ext cx="231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200000"/>
              </a:lnSpc>
              <a:defRPr sz="1200">
                <a:latin typeface="Montserrat Medium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fr-FR" dirty="0"/>
              <a:t>SERVICES À LA PERSONNE</a:t>
            </a:r>
          </a:p>
          <a:p>
            <a:pPr>
              <a:lnSpc>
                <a:spcPct val="100000"/>
              </a:lnSpc>
            </a:pPr>
            <a:r>
              <a:rPr lang="fr-FR" dirty="0"/>
              <a:t>ET GARDE D’ENFANTS*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B06E47F-65F6-6FFD-2FFE-ABF39ACF46A1}"/>
              </a:ext>
            </a:extLst>
          </p:cNvPr>
          <p:cNvSpPr txBox="1"/>
          <p:nvPr/>
        </p:nvSpPr>
        <p:spPr>
          <a:xfrm>
            <a:off x="7051282" y="2831263"/>
            <a:ext cx="1930672" cy="145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50000"/>
              </a:lnSpc>
              <a:buClr>
                <a:srgbClr val="28B392"/>
              </a:buClr>
              <a:buFont typeface="Arial" panose="020B0604020202020204" pitchFamily="34" charset="0"/>
              <a:buChar char="•"/>
              <a:defRPr sz="1000">
                <a:latin typeface="Montserrat" pitchFamily="2" charset="77"/>
              </a:defRPr>
            </a:lvl1pPr>
          </a:lstStyle>
          <a:p>
            <a:r>
              <a:rPr lang="fr-FR" dirty="0"/>
              <a:t>Ménage</a:t>
            </a:r>
          </a:p>
          <a:p>
            <a:r>
              <a:rPr lang="fr-FR" dirty="0"/>
              <a:t>Entretien : cheminée, dératisation, …</a:t>
            </a:r>
          </a:p>
          <a:p>
            <a:r>
              <a:rPr lang="fr-FR" dirty="0"/>
              <a:t>Jardinage</a:t>
            </a:r>
          </a:p>
          <a:p>
            <a:r>
              <a:rPr lang="fr-FR" dirty="0"/>
              <a:t>Crèche</a:t>
            </a:r>
          </a:p>
          <a:p>
            <a:r>
              <a:rPr lang="fr-FR" dirty="0"/>
              <a:t>…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C216337-2B72-23FA-148A-8F5371B80BE4}"/>
              </a:ext>
            </a:extLst>
          </p:cNvPr>
          <p:cNvSpPr/>
          <p:nvPr/>
        </p:nvSpPr>
        <p:spPr>
          <a:xfrm>
            <a:off x="6933456" y="4398306"/>
            <a:ext cx="1930672" cy="504000"/>
          </a:xfrm>
          <a:prstGeom prst="roundRect">
            <a:avLst/>
          </a:prstGeom>
          <a:solidFill>
            <a:srgbClr val="FF5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DCADDA9-2814-6D9E-DD9A-4F9AEF9EA265}"/>
              </a:ext>
            </a:extLst>
          </p:cNvPr>
          <p:cNvSpPr txBox="1"/>
          <p:nvPr/>
        </p:nvSpPr>
        <p:spPr>
          <a:xfrm>
            <a:off x="6933456" y="4434863"/>
            <a:ext cx="19306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Montserrat Medium" pitchFamily="2" charset="77"/>
              </a:rPr>
              <a:t>* PLAFONNÉ 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Montserrat Medium" pitchFamily="2" charset="77"/>
              </a:rPr>
              <a:t>2 421€/AN/SALARIÉ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68CCCF2-854C-7479-C286-F79E4B61A1A4}"/>
              </a:ext>
            </a:extLst>
          </p:cNvPr>
          <p:cNvSpPr txBox="1"/>
          <p:nvPr/>
        </p:nvSpPr>
        <p:spPr>
          <a:xfrm>
            <a:off x="53636" y="-59170"/>
            <a:ext cx="845749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600" b="1">
                <a:solidFill>
                  <a:srgbClr val="28B392"/>
                </a:solidFill>
                <a:latin typeface="Montserrat SemiBold" pitchFamily="2" charset="77"/>
              </a:defRPr>
            </a:lvl1pPr>
          </a:lstStyle>
          <a:p>
            <a:r>
              <a:rPr lang="fr-FR" sz="4600" dirty="0">
                <a:solidFill>
                  <a:srgbClr val="76C9B1"/>
                </a:solidFill>
              </a:rPr>
              <a:t>3.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81173E-4EC6-9DF7-0E6E-4BD1CBD52CF9}"/>
              </a:ext>
            </a:extLst>
          </p:cNvPr>
          <p:cNvSpPr txBox="1"/>
          <p:nvPr/>
        </p:nvSpPr>
        <p:spPr>
          <a:xfrm rot="16200000">
            <a:off x="7951170" y="3998579"/>
            <a:ext cx="2143312" cy="23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</a:rPr>
              <a:t>Document confidentiel - copyright © 2023</a:t>
            </a:r>
            <a:endParaRPr lang="fr-FR" sz="800" b="0" i="0" dirty="0">
              <a:solidFill>
                <a:srgbClr val="55575D"/>
              </a:solidFill>
              <a:effectLst/>
              <a:latin typeface="Montserrat" pitchFamily="2" charset="77"/>
            </a:endParaRP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B6784FEB-F0E5-7C63-56BA-FD2C5F3D2B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5521"/>
          <a:stretch/>
        </p:blipFill>
        <p:spPr>
          <a:xfrm>
            <a:off x="4160061" y="889163"/>
            <a:ext cx="1094844" cy="2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9E51B-4DF8-7AD9-5C0D-3E55D748F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29" r="10012" b="25533"/>
          <a:stretch/>
        </p:blipFill>
        <p:spPr>
          <a:xfrm>
            <a:off x="-2" y="0"/>
            <a:ext cx="9144002" cy="5143500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8DD7CF8D-70DA-7078-44CD-AE70FFF30C27}"/>
              </a:ext>
            </a:extLst>
          </p:cNvPr>
          <p:cNvSpPr txBox="1"/>
          <p:nvPr/>
        </p:nvSpPr>
        <p:spPr>
          <a:xfrm>
            <a:off x="564679" y="867333"/>
            <a:ext cx="7915054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i="1" dirty="0">
                <a:latin typeface="Montserrat Light" pitchFamily="2" charset="77"/>
              </a:rPr>
              <a:t>Cas concret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Montserrat Light" pitchFamily="2" charset="77"/>
              </a:rPr>
              <a:t>Margaux peut payer son </a:t>
            </a:r>
            <a:r>
              <a:rPr lang="fr-FR" sz="1200" dirty="0">
                <a:latin typeface="Montserrat Medium" pitchFamily="2" charset="77"/>
              </a:rPr>
              <a:t>inscription à la salle de sport</a:t>
            </a:r>
            <a:r>
              <a:rPr lang="fr-FR" sz="1200" dirty="0">
                <a:latin typeface="Montserrat Light" pitchFamily="2" charset="77"/>
              </a:rPr>
              <a:t> pour être en forme avant son mariage.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Montserrat Light" pitchFamily="2" charset="77"/>
              </a:rPr>
              <a:t>Elle peut réserver son </a:t>
            </a:r>
            <a:r>
              <a:rPr lang="fr-FR" sz="1200" dirty="0">
                <a:latin typeface="Montserrat Medium" pitchFamily="2" charset="77"/>
              </a:rPr>
              <a:t>voyage de noces </a:t>
            </a:r>
            <a:r>
              <a:rPr lang="fr-FR" sz="1200" dirty="0">
                <a:latin typeface="Montserrat Light" pitchFamily="2" charset="77"/>
              </a:rPr>
              <a:t>avec sa subvention vacances.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Montserrat Light" pitchFamily="2" charset="77"/>
              </a:rPr>
              <a:t>Elle peut également payer le </a:t>
            </a:r>
            <a:r>
              <a:rPr lang="fr-FR" sz="1200" dirty="0">
                <a:latin typeface="Montserrat Medium" pitchFamily="2" charset="77"/>
              </a:rPr>
              <a:t>centre aéré </a:t>
            </a:r>
            <a:r>
              <a:rPr lang="fr-FR" sz="1200" dirty="0">
                <a:latin typeface="Montserrat Light" pitchFamily="2" charset="77"/>
              </a:rPr>
              <a:t>pour sa fille avec sa subvention « Services à la personne et garde d’enfants ».</a:t>
            </a:r>
          </a:p>
          <a:p>
            <a:pPr>
              <a:lnSpc>
                <a:spcPct val="150000"/>
              </a:lnSpc>
            </a:pPr>
            <a:endParaRPr lang="fr-FR" sz="1200" dirty="0">
              <a:latin typeface="Montserrat Light" pitchFamily="2" charset="77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C2E17F9-DFDF-D6EF-DECE-ABBE6A8B9814}"/>
              </a:ext>
            </a:extLst>
          </p:cNvPr>
          <p:cNvCxnSpPr>
            <a:cxnSpLocks/>
          </p:cNvCxnSpPr>
          <p:nvPr/>
        </p:nvCxnSpPr>
        <p:spPr>
          <a:xfrm rot="5400000">
            <a:off x="1058859" y="797033"/>
            <a:ext cx="1" cy="792000"/>
          </a:xfrm>
          <a:prstGeom prst="line">
            <a:avLst/>
          </a:prstGeom>
          <a:ln w="6350" cap="rnd">
            <a:solidFill>
              <a:srgbClr val="28B392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personne, bagage, valise, costume&#10;&#10;Description générée automatiquement">
            <a:extLst>
              <a:ext uri="{FF2B5EF4-FFF2-40B4-BE49-F238E27FC236}">
                <a16:creationId xmlns:a16="http://schemas.microsoft.com/office/drawing/2014/main" id="{ABA86526-796F-66E2-3200-4165BA3EAE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806" y="2590433"/>
            <a:ext cx="1803238" cy="1792193"/>
          </a:xfrm>
          <a:prstGeom prst="ellipse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4779766-F283-9F2A-BD60-8ECB7B99E6C6}"/>
              </a:ext>
            </a:extLst>
          </p:cNvPr>
          <p:cNvSpPr txBox="1"/>
          <p:nvPr/>
        </p:nvSpPr>
        <p:spPr>
          <a:xfrm>
            <a:off x="3507665" y="4534559"/>
            <a:ext cx="210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Montserrat Light" pitchFamily="2" charset="77"/>
              </a:rPr>
              <a:t>VOYAGE DE NOCES </a:t>
            </a:r>
          </a:p>
          <a:p>
            <a:pPr algn="ctr"/>
            <a:r>
              <a:rPr lang="fr-FR" sz="1200" dirty="0">
                <a:latin typeface="Montserrat Light" pitchFamily="2" charset="77"/>
              </a:rPr>
              <a:t>(transport &amp; logement)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E8C5933-06EC-4189-1F1C-6F94BA027611}"/>
              </a:ext>
            </a:extLst>
          </p:cNvPr>
          <p:cNvSpPr txBox="1"/>
          <p:nvPr/>
        </p:nvSpPr>
        <p:spPr>
          <a:xfrm>
            <a:off x="1536326" y="4534559"/>
            <a:ext cx="114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Montserrat Light" pitchFamily="2" charset="77"/>
              </a:rPr>
              <a:t>SPORT</a:t>
            </a:r>
          </a:p>
        </p:txBody>
      </p:sp>
      <p:pic>
        <p:nvPicPr>
          <p:cNvPr id="19" name="Image 18" descr="Une image contenant femme, personne, haltère&#10;&#10;Description générée automatiquement">
            <a:extLst>
              <a:ext uri="{FF2B5EF4-FFF2-40B4-BE49-F238E27FC236}">
                <a16:creationId xmlns:a16="http://schemas.microsoft.com/office/drawing/2014/main" id="{F87FC64E-7EA6-194E-0B04-EEFEF94BE2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080" y="2604050"/>
            <a:ext cx="1764023" cy="1754254"/>
          </a:xfrm>
          <a:prstGeom prst="ellipse">
            <a:avLst/>
          </a:prstGeom>
        </p:spPr>
      </p:pic>
      <p:pic>
        <p:nvPicPr>
          <p:cNvPr id="27" name="Image 26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C6B4666B-D29A-FA79-863D-1FFD59EB21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432" y="2590433"/>
            <a:ext cx="1803238" cy="1797375"/>
          </a:xfrm>
          <a:prstGeom prst="ellipse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9130908-10D9-F1C1-4713-6F27ACB8C721}"/>
              </a:ext>
            </a:extLst>
          </p:cNvPr>
          <p:cNvSpPr txBox="1"/>
          <p:nvPr/>
        </p:nvSpPr>
        <p:spPr>
          <a:xfrm>
            <a:off x="6297432" y="4534559"/>
            <a:ext cx="180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Montserrat Light" pitchFamily="2" charset="77"/>
              </a:rPr>
              <a:t>GARDE POUR</a:t>
            </a:r>
          </a:p>
          <a:p>
            <a:pPr algn="ctr"/>
            <a:r>
              <a:rPr lang="fr-FR" sz="1200" dirty="0">
                <a:latin typeface="Montserrat Light" pitchFamily="2" charset="77"/>
              </a:rPr>
              <a:t>SA FILLE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A65381EB-0E6D-533E-CBA7-47FB3CC025D6}"/>
              </a:ext>
            </a:extLst>
          </p:cNvPr>
          <p:cNvSpPr/>
          <p:nvPr/>
        </p:nvSpPr>
        <p:spPr>
          <a:xfrm rot="20991660">
            <a:off x="6201775" y="2517385"/>
            <a:ext cx="1002272" cy="432000"/>
          </a:xfrm>
          <a:prstGeom prst="roundRect">
            <a:avLst/>
          </a:prstGeom>
          <a:solidFill>
            <a:srgbClr val="FF5D9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ontserrat Medium" pitchFamily="2" charset="77"/>
              </a:rPr>
              <a:t>Plafond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Montserrat Medium" pitchFamily="2" charset="77"/>
              </a:rPr>
              <a:t>2 421€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DD8525D7-1A80-9B67-13FC-4218FA5F9429}"/>
              </a:ext>
            </a:extLst>
          </p:cNvPr>
          <p:cNvGrpSpPr/>
          <p:nvPr/>
        </p:nvGrpSpPr>
        <p:grpSpPr>
          <a:xfrm>
            <a:off x="676076" y="216801"/>
            <a:ext cx="2106968" cy="455848"/>
            <a:chOff x="3390008" y="1665560"/>
            <a:chExt cx="2106968" cy="455848"/>
          </a:xfrm>
        </p:grpSpPr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9CD41D56-5B47-3103-67F2-764403F237CB}"/>
                </a:ext>
              </a:extLst>
            </p:cNvPr>
            <p:cNvSpPr/>
            <p:nvPr/>
          </p:nvSpPr>
          <p:spPr>
            <a:xfrm>
              <a:off x="3390008" y="1665560"/>
              <a:ext cx="2106968" cy="455848"/>
            </a:xfrm>
            <a:prstGeom prst="roundRect">
              <a:avLst>
                <a:gd name="adj" fmla="val 50000"/>
              </a:avLst>
            </a:prstGeom>
            <a:solidFill>
              <a:srgbClr val="28B392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2FBA3857-0DA0-703D-AD26-C16F99790538}"/>
                </a:ext>
              </a:extLst>
            </p:cNvPr>
            <p:cNvSpPr txBox="1"/>
            <p:nvPr/>
          </p:nvSpPr>
          <p:spPr>
            <a:xfrm>
              <a:off x="3390008" y="1701957"/>
              <a:ext cx="2106968" cy="38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Montserrat SemiBold" pitchFamily="2" charset="77"/>
                </a:rPr>
                <a:t>Cagnotte</a:t>
              </a:r>
            </a:p>
          </p:txBody>
        </p: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9E8F703C-00F1-02ED-6DA3-12C17785AC4E}"/>
              </a:ext>
            </a:extLst>
          </p:cNvPr>
          <p:cNvSpPr txBox="1"/>
          <p:nvPr/>
        </p:nvSpPr>
        <p:spPr>
          <a:xfrm>
            <a:off x="53636" y="-59170"/>
            <a:ext cx="845749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600" b="1">
                <a:solidFill>
                  <a:srgbClr val="28B392"/>
                </a:solidFill>
                <a:latin typeface="Montserrat SemiBold" pitchFamily="2" charset="77"/>
              </a:defRPr>
            </a:lvl1pPr>
          </a:lstStyle>
          <a:p>
            <a:r>
              <a:rPr lang="fr-FR" sz="4600" dirty="0">
                <a:solidFill>
                  <a:srgbClr val="76C9B1"/>
                </a:solidFill>
              </a:rPr>
              <a:t>3.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FED184-3D53-0711-DC5B-53AF84A4C6C7}"/>
              </a:ext>
            </a:extLst>
          </p:cNvPr>
          <p:cNvSpPr txBox="1"/>
          <p:nvPr/>
        </p:nvSpPr>
        <p:spPr>
          <a:xfrm rot="16200000">
            <a:off x="7951170" y="3998579"/>
            <a:ext cx="2143312" cy="23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</a:rPr>
              <a:t>Document confidentiel - copyright © 2023</a:t>
            </a:r>
            <a:endParaRPr lang="fr-FR" sz="800" b="0" i="0" dirty="0">
              <a:solidFill>
                <a:srgbClr val="55575D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199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age 3" descr="Image 3"/>
          <p:cNvPicPr>
            <a:picLocks noChangeAspect="1"/>
          </p:cNvPicPr>
          <p:nvPr/>
        </p:nvPicPr>
        <p:blipFill>
          <a:blip r:embed="rId2">
            <a:alphaModFix amt="5000"/>
          </a:blip>
          <a:srcRect t="12929" r="10012" b="25533"/>
          <a:stretch>
            <a:fillRect/>
          </a:stretch>
        </p:blipFill>
        <p:spPr>
          <a:xfrm>
            <a:off x="-2" y="0"/>
            <a:ext cx="9144003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ZoneTexte 6"/>
          <p:cNvSpPr txBox="1"/>
          <p:nvPr/>
        </p:nvSpPr>
        <p:spPr>
          <a:xfrm>
            <a:off x="1965913" y="428041"/>
            <a:ext cx="512866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2000" b="1">
                <a:solidFill>
                  <a:srgbClr val="28B39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À la découverte de notre plateforme</a:t>
            </a:r>
          </a:p>
          <a:p>
            <a:pPr>
              <a:lnSpc>
                <a:spcPct val="150000"/>
              </a:lnSpc>
              <a:defRPr sz="2000" b="1">
                <a:solidFill>
                  <a:srgbClr val="28B39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où tout est intégré !</a:t>
            </a:r>
          </a:p>
        </p:txBody>
      </p:sp>
      <p:grpSp>
        <p:nvGrpSpPr>
          <p:cNvPr id="384" name="Groupe 13"/>
          <p:cNvGrpSpPr/>
          <p:nvPr/>
        </p:nvGrpSpPr>
        <p:grpSpPr>
          <a:xfrm>
            <a:off x="1360696" y="1670185"/>
            <a:ext cx="5249958" cy="3020685"/>
            <a:chOff x="0" y="0"/>
            <a:chExt cx="5249957" cy="3020684"/>
          </a:xfrm>
        </p:grpSpPr>
        <p:sp>
          <p:nvSpPr>
            <p:cNvPr id="382" name="Rectangle 12"/>
            <p:cNvSpPr/>
            <p:nvPr/>
          </p:nvSpPr>
          <p:spPr>
            <a:xfrm>
              <a:off x="611426" y="363604"/>
              <a:ext cx="3982673" cy="23097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83" name="Image 11" descr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249958" cy="3020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5" name="Bande diagonale 15"/>
          <p:cNvSpPr/>
          <p:nvPr/>
        </p:nvSpPr>
        <p:spPr>
          <a:xfrm>
            <a:off x="-1" y="-2"/>
            <a:ext cx="2210767" cy="143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5D93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86" name="ZoneTexte 16"/>
          <p:cNvSpPr txBox="1"/>
          <p:nvPr/>
        </p:nvSpPr>
        <p:spPr>
          <a:xfrm rot="19605161">
            <a:off x="-145273" y="259263"/>
            <a:ext cx="182182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2400" b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DÉMO</a:t>
            </a:r>
          </a:p>
        </p:txBody>
      </p:sp>
      <p:grpSp>
        <p:nvGrpSpPr>
          <p:cNvPr id="389" name="Groupe 20"/>
          <p:cNvGrpSpPr/>
          <p:nvPr/>
        </p:nvGrpSpPr>
        <p:grpSpPr>
          <a:xfrm>
            <a:off x="5862647" y="2478565"/>
            <a:ext cx="1080570" cy="2152203"/>
            <a:chOff x="4884" y="0"/>
            <a:chExt cx="1080568" cy="2152201"/>
          </a:xfrm>
        </p:grpSpPr>
        <p:pic>
          <p:nvPicPr>
            <p:cNvPr id="387" name="Image 18" descr="Image 18"/>
            <p:cNvPicPr>
              <a:picLocks noChangeAspect="1"/>
            </p:cNvPicPr>
            <p:nvPr/>
          </p:nvPicPr>
          <p:blipFill>
            <a:blip r:embed="rId4"/>
            <a:srcRect r="13"/>
            <a:stretch>
              <a:fillRect/>
            </a:stretch>
          </p:blipFill>
          <p:spPr>
            <a:xfrm>
              <a:off x="4884" y="0"/>
              <a:ext cx="1080570" cy="215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22" y="0"/>
                  </a:moveTo>
                  <a:cubicBezTo>
                    <a:pt x="1803" y="0"/>
                    <a:pt x="368" y="603"/>
                    <a:pt x="0" y="1410"/>
                  </a:cubicBezTo>
                  <a:lnTo>
                    <a:pt x="0" y="20186"/>
                  </a:lnTo>
                  <a:cubicBezTo>
                    <a:pt x="365" y="20995"/>
                    <a:pt x="1801" y="21600"/>
                    <a:pt x="3522" y="21600"/>
                  </a:cubicBezTo>
                  <a:lnTo>
                    <a:pt x="17983" y="21600"/>
                  </a:lnTo>
                  <a:cubicBezTo>
                    <a:pt x="19980" y="21600"/>
                    <a:pt x="21600" y="20787"/>
                    <a:pt x="21600" y="19784"/>
                  </a:cubicBezTo>
                  <a:lnTo>
                    <a:pt x="21600" y="1816"/>
                  </a:lnTo>
                  <a:cubicBezTo>
                    <a:pt x="21600" y="813"/>
                    <a:pt x="19980" y="0"/>
                    <a:pt x="17983" y="0"/>
                  </a:cubicBezTo>
                  <a:lnTo>
                    <a:pt x="352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88" name="Rectangle 19"/>
            <p:cNvSpPr/>
            <p:nvPr/>
          </p:nvSpPr>
          <p:spPr>
            <a:xfrm>
              <a:off x="99511" y="269226"/>
              <a:ext cx="900391" cy="1628397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90" name="ZoneTexte 21"/>
          <p:cNvSpPr txBox="1"/>
          <p:nvPr/>
        </p:nvSpPr>
        <p:spPr>
          <a:xfrm>
            <a:off x="6201501" y="1614026"/>
            <a:ext cx="2119327" cy="69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600">
                <a:solidFill>
                  <a:srgbClr val="FF5D9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Site internet</a:t>
            </a:r>
          </a:p>
          <a:p>
            <a:pPr>
              <a:lnSpc>
                <a:spcPct val="150000"/>
              </a:lnSpc>
              <a:defRPr sz="1600">
                <a:solidFill>
                  <a:srgbClr val="FF5D9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Application mobile</a:t>
            </a:r>
          </a:p>
        </p:txBody>
      </p:sp>
      <p:sp>
        <p:nvSpPr>
          <p:cNvPr id="391" name="ZoneTexte 1"/>
          <p:cNvSpPr txBox="1"/>
          <p:nvPr/>
        </p:nvSpPr>
        <p:spPr>
          <a:xfrm rot="16200000">
            <a:off x="7981906" y="4013562"/>
            <a:ext cx="205187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700"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Document confidentiel - copyright ©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 3" descr="Image 3"/>
          <p:cNvPicPr>
            <a:picLocks noChangeAspect="1"/>
          </p:cNvPicPr>
          <p:nvPr/>
        </p:nvPicPr>
        <p:blipFill>
          <a:blip r:embed="rId2">
            <a:alphaModFix amt="5000"/>
          </a:blip>
          <a:srcRect t="12929" r="10012" b="25533"/>
          <a:stretch>
            <a:fillRect/>
          </a:stretch>
        </p:blipFill>
        <p:spPr>
          <a:xfrm>
            <a:off x="-2" y="0"/>
            <a:ext cx="9144003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ZoneTexte 1"/>
          <p:cNvSpPr txBox="1"/>
          <p:nvPr/>
        </p:nvSpPr>
        <p:spPr>
          <a:xfrm>
            <a:off x="292608" y="211977"/>
            <a:ext cx="90525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28B39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Questions / Réponses</a:t>
            </a:r>
          </a:p>
        </p:txBody>
      </p:sp>
      <p:sp>
        <p:nvSpPr>
          <p:cNvPr id="442" name="ZoneTexte 4"/>
          <p:cNvSpPr txBox="1"/>
          <p:nvPr/>
        </p:nvSpPr>
        <p:spPr>
          <a:xfrm rot="16200000">
            <a:off x="7981906" y="4013562"/>
            <a:ext cx="2051873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700">
                <a:solidFill>
                  <a:srgbClr val="80808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Document confidentiel - copyright © 2023</a:t>
            </a:r>
          </a:p>
        </p:txBody>
      </p:sp>
      <p:pic>
        <p:nvPicPr>
          <p:cNvPr id="443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600" y="1160206"/>
            <a:ext cx="3552018" cy="3983295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ZoneTexte 9"/>
          <p:cNvSpPr txBox="1"/>
          <p:nvPr/>
        </p:nvSpPr>
        <p:spPr>
          <a:xfrm>
            <a:off x="527603" y="1915672"/>
            <a:ext cx="5593438" cy="117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2800" b="1">
                <a:solidFill>
                  <a:srgbClr val="55575D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POSEZ-NOUS</a:t>
            </a:r>
          </a:p>
          <a:p>
            <a:pPr>
              <a:lnSpc>
                <a:spcPct val="150000"/>
              </a:lnSpc>
              <a:defRPr sz="2800" b="1">
                <a:solidFill>
                  <a:srgbClr val="55575D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TOUTES VOS QUESTIONS !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9E51B-4DF8-7AD9-5C0D-3E55D748F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29" r="10012" b="25533"/>
          <a:stretch/>
        </p:blipFill>
        <p:spPr>
          <a:xfrm>
            <a:off x="-2" y="0"/>
            <a:ext cx="9144002" cy="51435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B64C918-4108-96A2-233A-C8128508837E}"/>
              </a:ext>
            </a:extLst>
          </p:cNvPr>
          <p:cNvSpPr txBox="1"/>
          <p:nvPr/>
        </p:nvSpPr>
        <p:spPr>
          <a:xfrm>
            <a:off x="246888" y="211978"/>
            <a:ext cx="8543151" cy="50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28B392"/>
                </a:solidFill>
                <a:latin typeface="Montserrat SemiBold" pitchFamily="2" charset="77"/>
              </a:rPr>
              <a:t>Votre contact privilégié </a:t>
            </a:r>
            <a:endParaRPr lang="fr-FR" sz="2000" b="1" dirty="0">
              <a:solidFill>
                <a:srgbClr val="28B392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3D2BB3-938E-E103-C845-1CCFCE3472A3}"/>
              </a:ext>
            </a:extLst>
          </p:cNvPr>
          <p:cNvSpPr txBox="1"/>
          <p:nvPr/>
        </p:nvSpPr>
        <p:spPr>
          <a:xfrm rot="16200000">
            <a:off x="7951170" y="3998579"/>
            <a:ext cx="2143312" cy="23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</a:rPr>
              <a:t>Document confidentiel - copyright © 2023</a:t>
            </a:r>
            <a:endParaRPr lang="fr-FR" sz="800" b="0" i="0" dirty="0">
              <a:solidFill>
                <a:srgbClr val="55575D"/>
              </a:solidFill>
              <a:effectLst/>
              <a:latin typeface="Montserrat" pitchFamily="2" charset="77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A3B5FD53-6B49-BFB2-B94A-FBA6C44CD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BEC78C5-25D3-1E9E-0CF3-0C787C9CB74F}"/>
              </a:ext>
            </a:extLst>
          </p:cNvPr>
          <p:cNvSpPr txBox="1"/>
          <p:nvPr/>
        </p:nvSpPr>
        <p:spPr>
          <a:xfrm>
            <a:off x="2857661" y="4374466"/>
            <a:ext cx="3321604" cy="389513"/>
          </a:xfrm>
          <a:prstGeom prst="roundRect">
            <a:avLst>
              <a:gd name="adj" fmla="val 50000"/>
            </a:avLst>
          </a:prstGeom>
          <a:solidFill>
            <a:srgbClr val="28B39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spc="130" dirty="0" err="1">
                <a:solidFill>
                  <a:schemeClr val="bg1"/>
                </a:solidFill>
                <a:latin typeface="Montserrat Medium" pitchFamily="2" charset="77"/>
              </a:rPr>
              <a:t>www.placedessalaries.com</a:t>
            </a:r>
            <a:endParaRPr lang="fr-FR" sz="1200" spc="13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2DC450-39B6-EDA2-5CB8-AA3A4D5D0101}"/>
              </a:ext>
            </a:extLst>
          </p:cNvPr>
          <p:cNvSpPr txBox="1"/>
          <p:nvPr/>
        </p:nvSpPr>
        <p:spPr>
          <a:xfrm>
            <a:off x="2630671" y="3147215"/>
            <a:ext cx="3882659" cy="75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  <a:defRPr sz="1200" u="sng">
                <a:solidFill>
                  <a:srgbClr val="28B39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fr-FR" sz="1000" dirty="0"/>
              <a:t>Anne GANDELIN</a:t>
            </a:r>
          </a:p>
          <a:p>
            <a:pPr algn="ctr">
              <a:lnSpc>
                <a:spcPct val="140000"/>
              </a:lnSpc>
              <a:defRPr sz="1200" u="sng">
                <a:solidFill>
                  <a:srgbClr val="28B39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fr-FR" sz="1000" dirty="0">
                <a:hlinkClick r:id="rId4"/>
              </a:rPr>
              <a:t>anne.gandelin@placedessalaries.com</a:t>
            </a:r>
            <a:endParaRPr lang="fr-FR" sz="1000" dirty="0"/>
          </a:p>
          <a:p>
            <a:pPr algn="ctr">
              <a:lnSpc>
                <a:spcPct val="140000"/>
              </a:lnSpc>
              <a:defRPr sz="1200" u="sng">
                <a:solidFill>
                  <a:srgbClr val="28B39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fr-FR" sz="1000" b="0" i="0" dirty="0">
                <a:solidFill>
                  <a:srgbClr val="394759"/>
                </a:solidFill>
                <a:effectLst/>
                <a:highlight>
                  <a:srgbClr val="F7FBFC"/>
                </a:highlight>
                <a:latin typeface="MuseoSans"/>
              </a:rPr>
              <a:t> </a:t>
            </a:r>
            <a:r>
              <a:rPr lang="fr-FR" b="0" i="0" dirty="0">
                <a:solidFill>
                  <a:srgbClr val="394759"/>
                </a:solidFill>
                <a:effectLst/>
                <a:highlight>
                  <a:srgbClr val="F7FBFC"/>
                </a:highlight>
                <a:latin typeface="MuseoSans"/>
              </a:rPr>
              <a:t>07 66 31 22 92</a:t>
            </a:r>
            <a:endParaRPr lang="fr-FR" sz="1200" dirty="0">
              <a:solidFill>
                <a:srgbClr val="55575D"/>
              </a:solidFill>
              <a:effectLst/>
              <a:latin typeface="Montserrat Medium" pitchFamily="2" charset="77"/>
            </a:endParaRPr>
          </a:p>
        </p:txBody>
      </p:sp>
      <p:pic>
        <p:nvPicPr>
          <p:cNvPr id="7" name="Image 8" descr="Image 8">
            <a:extLst>
              <a:ext uri="{FF2B5EF4-FFF2-40B4-BE49-F238E27FC236}">
                <a16:creationId xmlns:a16="http://schemas.microsoft.com/office/drawing/2014/main" id="{1CD581A7-89B7-6355-ED13-24CDB02C2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848" y="1147924"/>
            <a:ext cx="1836305" cy="1831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48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11264C6-6371-8830-F858-88675E470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29" r="10012" b="255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DD8E288-83AD-A6FB-3B26-442B68597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265" y="2332695"/>
            <a:ext cx="1645906" cy="6612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E171CB5-3A6A-382F-8198-E0C6C89CCC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522" y="1178038"/>
            <a:ext cx="2168956" cy="649621"/>
          </a:xfrm>
          <a:prstGeom prst="rect">
            <a:avLst/>
          </a:prstGeom>
        </p:spPr>
      </p:pic>
      <p:sp>
        <p:nvSpPr>
          <p:cNvPr id="12" name="Catégories d’achats">
            <a:extLst>
              <a:ext uri="{FF2B5EF4-FFF2-40B4-BE49-F238E27FC236}">
                <a16:creationId xmlns:a16="http://schemas.microsoft.com/office/drawing/2014/main" id="{C9352B9F-C092-6FF0-751C-5B1725BB59AF}"/>
              </a:ext>
            </a:extLst>
          </p:cNvPr>
          <p:cNvSpPr txBox="1"/>
          <p:nvPr/>
        </p:nvSpPr>
        <p:spPr>
          <a:xfrm>
            <a:off x="461180" y="3321404"/>
            <a:ext cx="2238194" cy="616301"/>
          </a:xfrm>
          <a:prstGeom prst="round2DiagRect">
            <a:avLst/>
          </a:prstGeom>
          <a:solidFill>
            <a:srgbClr val="3FA7DF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ctr" defTabSz="457200">
              <a:spcBef>
                <a:spcPts val="0"/>
              </a:spcBef>
              <a:defRPr sz="1800">
                <a:solidFill>
                  <a:schemeClr val="accent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fr-FR" sz="1300" b="1" dirty="0">
                <a:solidFill>
                  <a:srgbClr val="FFFFFF"/>
                </a:solidFill>
                <a:latin typeface="Montserrat SemiBold" pitchFamily="2" charset="77"/>
              </a:rPr>
              <a:t>UN GROUPEMENT D’ACHATS</a:t>
            </a:r>
            <a:endParaRPr sz="1300" b="1" dirty="0">
              <a:solidFill>
                <a:srgbClr val="FFFFFF"/>
              </a:solidFill>
              <a:latin typeface="Montserrat SemiBold" pitchFamily="2" charset="77"/>
            </a:endParaRPr>
          </a:p>
        </p:txBody>
      </p:sp>
      <p:sp>
        <p:nvSpPr>
          <p:cNvPr id="13" name="Catégories d’achats">
            <a:extLst>
              <a:ext uri="{FF2B5EF4-FFF2-40B4-BE49-F238E27FC236}">
                <a16:creationId xmlns:a16="http://schemas.microsoft.com/office/drawing/2014/main" id="{1EAA3661-B98F-13E8-173B-D48E52A9E2C4}"/>
              </a:ext>
            </a:extLst>
          </p:cNvPr>
          <p:cNvSpPr txBox="1"/>
          <p:nvPr/>
        </p:nvSpPr>
        <p:spPr>
          <a:xfrm>
            <a:off x="3399647" y="3291310"/>
            <a:ext cx="2344707" cy="676488"/>
          </a:xfrm>
          <a:prstGeom prst="round2DiagRect">
            <a:avLst/>
          </a:prstGeom>
          <a:solidFill>
            <a:srgbClr val="FF5D93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457200">
              <a:spcBef>
                <a:spcPts val="0"/>
              </a:spcBef>
              <a:defRPr sz="1800" b="1">
                <a:solidFill>
                  <a:srgbClr val="FFFFFF"/>
                </a:solidFill>
                <a:latin typeface="Montserrat" pitchFamily="2" charset="77"/>
                <a:ea typeface="Montserrat Regular"/>
                <a:cs typeface="Montserrat Regular"/>
              </a:defRPr>
            </a:lvl1pPr>
          </a:lstStyle>
          <a:p>
            <a:r>
              <a:rPr lang="fr-FR" sz="1300" dirty="0">
                <a:latin typeface="Montserrat SemiBold" pitchFamily="2" charset="77"/>
              </a:rPr>
              <a:t>UNE PLATEFORME D’AVANTAGES</a:t>
            </a:r>
            <a:endParaRPr sz="1300" dirty="0">
              <a:latin typeface="Montserrat SemiBold" pitchFamily="2" charset="77"/>
            </a:endParaRPr>
          </a:p>
        </p:txBody>
      </p:sp>
      <p:sp>
        <p:nvSpPr>
          <p:cNvPr id="14" name="Catégories d’achats">
            <a:extLst>
              <a:ext uri="{FF2B5EF4-FFF2-40B4-BE49-F238E27FC236}">
                <a16:creationId xmlns:a16="http://schemas.microsoft.com/office/drawing/2014/main" id="{4CE6BF42-64C2-D289-FD2B-C4DB14FC4681}"/>
              </a:ext>
            </a:extLst>
          </p:cNvPr>
          <p:cNvSpPr txBox="1"/>
          <p:nvPr/>
        </p:nvSpPr>
        <p:spPr>
          <a:xfrm>
            <a:off x="6396358" y="3291310"/>
            <a:ext cx="2355720" cy="676488"/>
          </a:xfrm>
          <a:prstGeom prst="round2DiagRect">
            <a:avLst/>
          </a:prstGeom>
          <a:solidFill>
            <a:srgbClr val="FCC005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457200">
              <a:spcBef>
                <a:spcPts val="0"/>
              </a:spcBef>
              <a:defRPr sz="1800" b="1">
                <a:solidFill>
                  <a:srgbClr val="FFFFFF"/>
                </a:solidFill>
                <a:latin typeface="Montserrat" pitchFamily="2" charset="77"/>
                <a:ea typeface="Montserrat Regular"/>
                <a:cs typeface="Montserrat Regular"/>
              </a:defRPr>
            </a:lvl1pPr>
          </a:lstStyle>
          <a:p>
            <a:r>
              <a:rPr lang="fr-FR" sz="1300" dirty="0">
                <a:solidFill>
                  <a:schemeClr val="bg1"/>
                </a:solidFill>
                <a:latin typeface="Montserrat SemiBold" pitchFamily="2" charset="77"/>
              </a:rPr>
              <a:t>UNE E-CARTE CADEAU UNIVERSELLE</a:t>
            </a:r>
            <a:endParaRPr sz="130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15" name="Adhérents Haxoneo">
            <a:extLst>
              <a:ext uri="{FF2B5EF4-FFF2-40B4-BE49-F238E27FC236}">
                <a16:creationId xmlns:a16="http://schemas.microsoft.com/office/drawing/2014/main" id="{126D4854-3822-A60F-E9DA-4EA37B8030F8}"/>
              </a:ext>
            </a:extLst>
          </p:cNvPr>
          <p:cNvSpPr txBox="1"/>
          <p:nvPr/>
        </p:nvSpPr>
        <p:spPr>
          <a:xfrm>
            <a:off x="461180" y="3954753"/>
            <a:ext cx="2238194" cy="38228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ts val="0"/>
              </a:spcBef>
              <a:defRPr sz="1100" b="1">
                <a:solidFill>
                  <a:srgbClr val="FF5D93"/>
                </a:solidFill>
                <a:latin typeface="Montserrat SemiBold" pitchFamily="2" charset="77"/>
                <a:ea typeface="Montserrat Regular"/>
                <a:cs typeface="Montserrat Regular"/>
              </a:defRPr>
            </a:lvl1pPr>
          </a:lstStyle>
          <a:p>
            <a:r>
              <a:rPr lang="fr-FR" dirty="0">
                <a:solidFill>
                  <a:srgbClr val="3FA7DF"/>
                </a:solidFill>
              </a:rPr>
              <a:t>pour les entreprises</a:t>
            </a:r>
          </a:p>
        </p:txBody>
      </p:sp>
      <p:sp>
        <p:nvSpPr>
          <p:cNvPr id="16" name="Adhérents Haxoneo">
            <a:extLst>
              <a:ext uri="{FF2B5EF4-FFF2-40B4-BE49-F238E27FC236}">
                <a16:creationId xmlns:a16="http://schemas.microsoft.com/office/drawing/2014/main" id="{86782839-5A60-1F16-21A9-C90009E9C358}"/>
              </a:ext>
            </a:extLst>
          </p:cNvPr>
          <p:cNvSpPr txBox="1"/>
          <p:nvPr/>
        </p:nvSpPr>
        <p:spPr>
          <a:xfrm>
            <a:off x="3399647" y="3954753"/>
            <a:ext cx="2344707" cy="38228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ts val="0"/>
              </a:spcBef>
              <a:defRPr sz="1100" b="1">
                <a:solidFill>
                  <a:srgbClr val="FCC005"/>
                </a:solidFill>
                <a:latin typeface="Montserrat SemiBold" pitchFamily="2" charset="77"/>
                <a:ea typeface="Montserrat Regular"/>
                <a:cs typeface="Montserrat Regular"/>
              </a:defRPr>
            </a:lvl1pPr>
          </a:lstStyle>
          <a:p>
            <a:r>
              <a:rPr lang="fr-FR" dirty="0">
                <a:solidFill>
                  <a:srgbClr val="FF5D93"/>
                </a:solidFill>
              </a:rPr>
              <a:t>pour les salariés</a:t>
            </a:r>
          </a:p>
        </p:txBody>
      </p:sp>
      <p:sp>
        <p:nvSpPr>
          <p:cNvPr id="17" name="Adhérents Haxoneo">
            <a:extLst>
              <a:ext uri="{FF2B5EF4-FFF2-40B4-BE49-F238E27FC236}">
                <a16:creationId xmlns:a16="http://schemas.microsoft.com/office/drawing/2014/main" id="{987E7535-1C23-AB3B-973D-39CD3425B612}"/>
              </a:ext>
            </a:extLst>
          </p:cNvPr>
          <p:cNvSpPr txBox="1"/>
          <p:nvPr/>
        </p:nvSpPr>
        <p:spPr>
          <a:xfrm>
            <a:off x="6401864" y="3954753"/>
            <a:ext cx="2344708" cy="38228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algn="ctr" defTabSz="457200">
              <a:spcBef>
                <a:spcPts val="0"/>
              </a:spcBef>
              <a:defRPr sz="1800">
                <a:solidFill>
                  <a:schemeClr val="accent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1100" b="1" dirty="0">
                <a:solidFill>
                  <a:srgbClr val="FCC005"/>
                </a:solidFill>
                <a:latin typeface="Montserrat SemiBold" pitchFamily="2" charset="77"/>
              </a:rPr>
              <a:t>p</a:t>
            </a:r>
            <a:r>
              <a:rPr lang="fr-FR" sz="1100" b="1" dirty="0">
                <a:solidFill>
                  <a:srgbClr val="FCC005"/>
                </a:solidFill>
                <a:effectLst/>
                <a:latin typeface="Montserrat SemiBold" pitchFamily="2" charset="77"/>
              </a:rPr>
              <a:t>our vos salariés et vos clients</a:t>
            </a:r>
          </a:p>
        </p:txBody>
      </p:sp>
      <p:pic>
        <p:nvPicPr>
          <p:cNvPr id="19" name="Image 18" descr="Une image contenant texte, signe, jauge&#10;&#10;Description générée automatiquement">
            <a:extLst>
              <a:ext uri="{FF2B5EF4-FFF2-40B4-BE49-F238E27FC236}">
                <a16:creationId xmlns:a16="http://schemas.microsoft.com/office/drawing/2014/main" id="{7D38D7AD-1FC0-86CA-691A-968992C420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43" y="2467692"/>
            <a:ext cx="1867868" cy="52624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E7A5684-A975-4CF9-F938-F6D473CB46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4845" y="2525708"/>
            <a:ext cx="2274311" cy="46822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876F42A-C5CB-5799-C8FE-D9BE2266F76D}"/>
              </a:ext>
            </a:extLst>
          </p:cNvPr>
          <p:cNvSpPr txBox="1"/>
          <p:nvPr/>
        </p:nvSpPr>
        <p:spPr>
          <a:xfrm>
            <a:off x="374904" y="211978"/>
            <a:ext cx="8513064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28B392"/>
                </a:solidFill>
                <a:latin typeface="Montserrat Medium" pitchFamily="2" charset="77"/>
              </a:rPr>
              <a:t>Un accompagnement complet des entreprises selon leurs besoins</a:t>
            </a:r>
            <a:endParaRPr lang="fr-FR" dirty="0">
              <a:solidFill>
                <a:srgbClr val="28B392"/>
              </a:solidFill>
              <a:effectLst/>
              <a:latin typeface="Montserrat Medium" pitchFamily="2" charset="77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06B60E3-8924-AE78-4164-CB7283067DA5}"/>
              </a:ext>
            </a:extLst>
          </p:cNvPr>
          <p:cNvCxnSpPr>
            <a:cxnSpLocks/>
          </p:cNvCxnSpPr>
          <p:nvPr/>
        </p:nvCxnSpPr>
        <p:spPr>
          <a:xfrm flipH="1" flipV="1">
            <a:off x="461180" y="2005224"/>
            <a:ext cx="8285392" cy="4210"/>
          </a:xfrm>
          <a:prstGeom prst="line">
            <a:avLst/>
          </a:prstGeom>
          <a:ln w="12700" cap="rnd">
            <a:solidFill>
              <a:srgbClr val="28B392"/>
            </a:solidFill>
            <a:bevel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257705B-C416-52A1-07B2-10B1AF3E1E2D}"/>
              </a:ext>
            </a:extLst>
          </p:cNvPr>
          <p:cNvSpPr txBox="1"/>
          <p:nvPr/>
        </p:nvSpPr>
        <p:spPr>
          <a:xfrm rot="16200000">
            <a:off x="7951170" y="3998579"/>
            <a:ext cx="2143312" cy="23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</a:rPr>
              <a:t>Document confidentiel - copyright © 2023</a:t>
            </a:r>
            <a:endParaRPr lang="fr-FR" sz="800" b="0" i="0" dirty="0">
              <a:solidFill>
                <a:srgbClr val="55575D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064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62">
            <a:extLst>
              <a:ext uri="{FF2B5EF4-FFF2-40B4-BE49-F238E27FC236}">
                <a16:creationId xmlns:a16="http://schemas.microsoft.com/office/drawing/2014/main" id="{8D596BA7-72C3-C6D4-37C8-E42D03E5B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FED4EF8-2EFB-E1EB-0527-059259670E51}"/>
              </a:ext>
            </a:extLst>
          </p:cNvPr>
          <p:cNvSpPr txBox="1"/>
          <p:nvPr/>
        </p:nvSpPr>
        <p:spPr>
          <a:xfrm>
            <a:off x="374904" y="211978"/>
            <a:ext cx="8513064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28B392"/>
                </a:solidFill>
                <a:effectLst/>
                <a:latin typeface="Montserrat Medium" pitchFamily="2" charset="77"/>
              </a:rPr>
              <a:t>La plateforme d’avantages </a:t>
            </a:r>
            <a:r>
              <a:rPr lang="fr-FR" dirty="0">
                <a:solidFill>
                  <a:srgbClr val="28B392"/>
                </a:solidFill>
                <a:latin typeface="Montserrat Medium" pitchFamily="2" charset="77"/>
              </a:rPr>
              <a:t>pour les TPE, PME et ETI</a:t>
            </a:r>
            <a:endParaRPr lang="fr-FR" dirty="0">
              <a:solidFill>
                <a:srgbClr val="28B392"/>
              </a:solidFill>
              <a:effectLst/>
              <a:latin typeface="Montserrat Medium" pitchFamily="2" charset="77"/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67382364-EE66-1FD8-3FDA-746FE65C7B4C}"/>
              </a:ext>
            </a:extLst>
          </p:cNvPr>
          <p:cNvGrpSpPr/>
          <p:nvPr/>
        </p:nvGrpSpPr>
        <p:grpSpPr>
          <a:xfrm>
            <a:off x="5585041" y="2372631"/>
            <a:ext cx="3097288" cy="427489"/>
            <a:chOff x="-1674407" y="1976365"/>
            <a:chExt cx="3097288" cy="427489"/>
          </a:xfrm>
        </p:grpSpPr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1F022231-9F0D-DE03-200C-A965967877BC}"/>
                </a:ext>
              </a:extLst>
            </p:cNvPr>
            <p:cNvGrpSpPr/>
            <p:nvPr/>
          </p:nvGrpSpPr>
          <p:grpSpPr>
            <a:xfrm>
              <a:off x="-1674407" y="2099308"/>
              <a:ext cx="3097288" cy="288000"/>
              <a:chOff x="329899" y="918916"/>
              <a:chExt cx="3097288" cy="288000"/>
            </a:xfrm>
          </p:grpSpPr>
          <p:sp>
            <p:nvSpPr>
              <p:cNvPr id="51" name="Rectangle : coins arrondis 50">
                <a:extLst>
                  <a:ext uri="{FF2B5EF4-FFF2-40B4-BE49-F238E27FC236}">
                    <a16:creationId xmlns:a16="http://schemas.microsoft.com/office/drawing/2014/main" id="{BE5145AB-D9D1-E3B1-D6C0-41C32914AE06}"/>
                  </a:ext>
                </a:extLst>
              </p:cNvPr>
              <p:cNvSpPr/>
              <p:nvPr/>
            </p:nvSpPr>
            <p:spPr>
              <a:xfrm>
                <a:off x="583187" y="918916"/>
                <a:ext cx="2844000" cy="288000"/>
              </a:xfrm>
              <a:prstGeom prst="roundRect">
                <a:avLst>
                  <a:gd name="adj" fmla="val 50000"/>
                </a:avLst>
              </a:prstGeom>
              <a:solidFill>
                <a:srgbClr val="FF5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2" name="Rectangle : coins arrondis 51">
                <a:extLst>
                  <a:ext uri="{FF2B5EF4-FFF2-40B4-BE49-F238E27FC236}">
                    <a16:creationId xmlns:a16="http://schemas.microsoft.com/office/drawing/2014/main" id="{E76554AD-73A3-1EBD-0079-5B5D5669EC3E}"/>
                  </a:ext>
                </a:extLst>
              </p:cNvPr>
              <p:cNvSpPr/>
              <p:nvPr/>
            </p:nvSpPr>
            <p:spPr>
              <a:xfrm>
                <a:off x="329899" y="918916"/>
                <a:ext cx="1188000" cy="288000"/>
              </a:xfrm>
              <a:prstGeom prst="roundRect">
                <a:avLst>
                  <a:gd name="adj" fmla="val 10886"/>
                </a:avLst>
              </a:prstGeom>
              <a:solidFill>
                <a:srgbClr val="FF5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CC476630-C130-6272-511C-3EDE4145DB8A}"/>
                </a:ext>
              </a:extLst>
            </p:cNvPr>
            <p:cNvSpPr txBox="1"/>
            <p:nvPr/>
          </p:nvSpPr>
          <p:spPr>
            <a:xfrm>
              <a:off x="-1648119" y="1976365"/>
              <a:ext cx="2928149" cy="42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80000"/>
                </a:lnSpc>
              </a:pPr>
              <a:r>
                <a:rPr lang="fr-FR" sz="1400" dirty="0">
                  <a:solidFill>
                    <a:schemeClr val="bg1"/>
                  </a:solidFill>
                  <a:latin typeface="Montserrat Medium" pitchFamily="2" charset="77"/>
                </a:rPr>
                <a:t>DYNAMISEZ VOTRE SOCIÉTÉ !</a:t>
              </a:r>
              <a:endParaRPr lang="fr-FR" sz="1400" dirty="0">
                <a:solidFill>
                  <a:schemeClr val="bg1"/>
                </a:solidFill>
                <a:effectLst/>
                <a:latin typeface="Montserrat Medium" pitchFamily="2" charset="77"/>
              </a:endParaRP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CE93E794-7BED-AD2D-0C49-84D8294C7D48}"/>
              </a:ext>
            </a:extLst>
          </p:cNvPr>
          <p:cNvGrpSpPr/>
          <p:nvPr/>
        </p:nvGrpSpPr>
        <p:grpSpPr>
          <a:xfrm>
            <a:off x="2733972" y="934538"/>
            <a:ext cx="5720637" cy="834345"/>
            <a:chOff x="2469833" y="793143"/>
            <a:chExt cx="5720637" cy="834345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66998A2-9E65-37E7-3251-0C7E8AFF70B2}"/>
                </a:ext>
              </a:extLst>
            </p:cNvPr>
            <p:cNvSpPr txBox="1"/>
            <p:nvPr/>
          </p:nvSpPr>
          <p:spPr>
            <a:xfrm>
              <a:off x="2469833" y="793143"/>
              <a:ext cx="2882646" cy="475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80000"/>
                </a:lnSpc>
                <a:defRPr>
                  <a:solidFill>
                    <a:srgbClr val="55575D"/>
                  </a:solidFill>
                  <a:latin typeface="Montserrat Medium" pitchFamily="2" charset="77"/>
                </a:defRPr>
              </a:lvl1pPr>
            </a:lstStyle>
            <a:p>
              <a:r>
                <a:rPr lang="fr-FR" sz="1600" dirty="0"/>
                <a:t>Notre métier: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6B78F67-35C4-121E-8B4D-568D8E80D8B7}"/>
                </a:ext>
              </a:extLst>
            </p:cNvPr>
            <p:cNvSpPr txBox="1"/>
            <p:nvPr/>
          </p:nvSpPr>
          <p:spPr>
            <a:xfrm>
              <a:off x="2469833" y="1207437"/>
              <a:ext cx="5720637" cy="4200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lnSpc>
                  <a:spcPct val="180000"/>
                </a:lnSpc>
                <a:defRPr>
                  <a:solidFill>
                    <a:srgbClr val="55575D"/>
                  </a:solidFill>
                  <a:latin typeface="Montserrat Medium" pitchFamily="2" charset="77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fr-FR" sz="1600" dirty="0">
                  <a:latin typeface="Montserrat" pitchFamily="2" charset="77"/>
                </a:rPr>
                <a:t>Vous accompagner pour le bien-être de vos salariés.</a:t>
              </a:r>
            </a:p>
          </p:txBody>
        </p:sp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23D8D2C1-0E56-6133-9BF5-E8D6B7DAEAE1}"/>
              </a:ext>
            </a:extLst>
          </p:cNvPr>
          <p:cNvCxnSpPr>
            <a:cxnSpLocks/>
          </p:cNvCxnSpPr>
          <p:nvPr/>
        </p:nvCxnSpPr>
        <p:spPr>
          <a:xfrm>
            <a:off x="2468322" y="1137649"/>
            <a:ext cx="1" cy="612000"/>
          </a:xfrm>
          <a:prstGeom prst="line">
            <a:avLst/>
          </a:prstGeom>
          <a:ln w="31750" cap="rnd">
            <a:solidFill>
              <a:srgbClr val="FE4181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40307497-4E5E-BA37-05C5-45482E64BC70}"/>
              </a:ext>
            </a:extLst>
          </p:cNvPr>
          <p:cNvSpPr txBox="1"/>
          <p:nvPr/>
        </p:nvSpPr>
        <p:spPr>
          <a:xfrm>
            <a:off x="483164" y="2372631"/>
            <a:ext cx="4635483" cy="224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fr-FR" sz="1600" dirty="0">
                <a:solidFill>
                  <a:srgbClr val="55575D"/>
                </a:solidFill>
                <a:latin typeface="Montserrat Light" pitchFamily="2" charset="77"/>
              </a:rPr>
              <a:t>Depuis </a:t>
            </a:r>
            <a:r>
              <a:rPr lang="fr-FR" sz="1600" dirty="0">
                <a:solidFill>
                  <a:srgbClr val="55575D"/>
                </a:solidFill>
                <a:latin typeface="Montserrat Medium" pitchFamily="2" charset="77"/>
              </a:rPr>
              <a:t>2014</a:t>
            </a:r>
            <a:r>
              <a:rPr lang="fr-FR" sz="1600" dirty="0">
                <a:solidFill>
                  <a:srgbClr val="55575D"/>
                </a:solidFill>
                <a:latin typeface="Montserrat Light" pitchFamily="2" charset="77"/>
              </a:rPr>
              <a:t>, Place des Salariés accompagne plus </a:t>
            </a:r>
            <a:r>
              <a:rPr lang="fr-FR" sz="1600" dirty="0">
                <a:solidFill>
                  <a:srgbClr val="55575D"/>
                </a:solidFill>
                <a:latin typeface="Montserrat Medium" pitchFamily="2" charset="77"/>
              </a:rPr>
              <a:t>2 000 sociétés</a:t>
            </a:r>
          </a:p>
          <a:p>
            <a:pPr>
              <a:lnSpc>
                <a:spcPct val="180000"/>
              </a:lnSpc>
            </a:pPr>
            <a:r>
              <a:rPr lang="fr-FR" sz="1600" dirty="0">
                <a:solidFill>
                  <a:srgbClr val="55575D"/>
                </a:solidFill>
                <a:latin typeface="Montserrat Light" pitchFamily="2" charset="77"/>
              </a:rPr>
              <a:t>et permet à </a:t>
            </a:r>
            <a:r>
              <a:rPr lang="fr-FR" sz="1600" dirty="0">
                <a:solidFill>
                  <a:srgbClr val="55575D"/>
                </a:solidFill>
                <a:latin typeface="Montserrat Medium" pitchFamily="2" charset="77"/>
              </a:rPr>
              <a:t>25 000 salariés </a:t>
            </a:r>
            <a:r>
              <a:rPr lang="fr-FR" sz="1600" dirty="0">
                <a:solidFill>
                  <a:srgbClr val="55575D"/>
                </a:solidFill>
                <a:latin typeface="Montserrat Light" pitchFamily="2" charset="77"/>
              </a:rPr>
              <a:t>de profiter </a:t>
            </a:r>
            <a:r>
              <a:rPr lang="fr-FR" sz="1600" dirty="0">
                <a:solidFill>
                  <a:srgbClr val="55575D"/>
                </a:solidFill>
                <a:latin typeface="Montserrat Medium" pitchFamily="2" charset="77"/>
              </a:rPr>
              <a:t>d’avantages </a:t>
            </a:r>
            <a:r>
              <a:rPr lang="fr-FR" sz="1600" dirty="0">
                <a:solidFill>
                  <a:srgbClr val="55575D"/>
                </a:solidFill>
                <a:latin typeface="Montserrat Light" pitchFamily="2" charset="77"/>
              </a:rPr>
              <a:t>grâce à plus de </a:t>
            </a:r>
            <a:r>
              <a:rPr lang="fr-FR" sz="1600" dirty="0">
                <a:solidFill>
                  <a:srgbClr val="55575D"/>
                </a:solidFill>
                <a:latin typeface="Montserrat Medium" pitchFamily="2" charset="77"/>
              </a:rPr>
              <a:t>100 000 offres </a:t>
            </a:r>
            <a:r>
              <a:rPr lang="fr-FR" sz="1600" dirty="0">
                <a:solidFill>
                  <a:srgbClr val="55575D"/>
                </a:solidFill>
                <a:latin typeface="Montserrat Light" pitchFamily="2" charset="77"/>
              </a:rPr>
              <a:t>chez de nombreux partenaires.</a:t>
            </a:r>
          </a:p>
        </p:txBody>
      </p: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5C920F34-9A01-F6F7-2266-94E476D9FD9B}"/>
              </a:ext>
            </a:extLst>
          </p:cNvPr>
          <p:cNvGrpSpPr/>
          <p:nvPr/>
        </p:nvGrpSpPr>
        <p:grpSpPr>
          <a:xfrm>
            <a:off x="5594290" y="3012642"/>
            <a:ext cx="3251860" cy="1518168"/>
            <a:chOff x="5702935" y="2890313"/>
            <a:chExt cx="3251860" cy="1518168"/>
          </a:xfrm>
        </p:grpSpPr>
        <p:sp>
          <p:nvSpPr>
            <p:cNvPr id="64" name="Larme 63">
              <a:extLst>
                <a:ext uri="{FF2B5EF4-FFF2-40B4-BE49-F238E27FC236}">
                  <a16:creationId xmlns:a16="http://schemas.microsoft.com/office/drawing/2014/main" id="{1BF968A6-63A6-9A01-BD95-6F53B2C824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2935" y="2984382"/>
              <a:ext cx="172635" cy="172635"/>
            </a:xfrm>
            <a:prstGeom prst="teardrop">
              <a:avLst/>
            </a:prstGeom>
            <a:solidFill>
              <a:srgbClr val="FF5D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Larme 64">
              <a:extLst>
                <a:ext uri="{FF2B5EF4-FFF2-40B4-BE49-F238E27FC236}">
                  <a16:creationId xmlns:a16="http://schemas.microsoft.com/office/drawing/2014/main" id="{5A570757-FCB7-FF78-AABE-1827260463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2935" y="3560472"/>
              <a:ext cx="172635" cy="172635"/>
            </a:xfrm>
            <a:prstGeom prst="teardrop">
              <a:avLst/>
            </a:prstGeom>
            <a:solidFill>
              <a:srgbClr val="FF5D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Larme 65">
              <a:extLst>
                <a:ext uri="{FF2B5EF4-FFF2-40B4-BE49-F238E27FC236}">
                  <a16:creationId xmlns:a16="http://schemas.microsoft.com/office/drawing/2014/main" id="{54934550-7461-0CAA-ED05-2DC29C4338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2935" y="4169563"/>
              <a:ext cx="172635" cy="172635"/>
            </a:xfrm>
            <a:prstGeom prst="teardrop">
              <a:avLst/>
            </a:prstGeom>
            <a:solidFill>
              <a:srgbClr val="FF5D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EBA287C-B332-F804-ECFE-96222E67C2D4}"/>
                </a:ext>
              </a:extLst>
            </p:cNvPr>
            <p:cNvSpPr txBox="1"/>
            <p:nvPr/>
          </p:nvSpPr>
          <p:spPr>
            <a:xfrm>
              <a:off x="5877467" y="2890313"/>
              <a:ext cx="3077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400" dirty="0">
                  <a:solidFill>
                    <a:srgbClr val="55575D"/>
                  </a:solidFill>
                  <a:latin typeface="Montserrat Medium" pitchFamily="2" charset="77"/>
                </a:rPr>
                <a:t>Attirez de nouveaux talents</a:t>
              </a:r>
              <a:endParaRPr lang="fr-FR" sz="1400" dirty="0">
                <a:solidFill>
                  <a:srgbClr val="55575D"/>
                </a:solidFill>
                <a:effectLst/>
                <a:latin typeface="Montserrat Medium" pitchFamily="2" charset="77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43432846-5DE9-77EB-C921-3703EDD67820}"/>
                </a:ext>
              </a:extLst>
            </p:cNvPr>
            <p:cNvSpPr txBox="1"/>
            <p:nvPr/>
          </p:nvSpPr>
          <p:spPr>
            <a:xfrm>
              <a:off x="5877467" y="3478322"/>
              <a:ext cx="3077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lnSpc>
                  <a:spcPct val="180000"/>
                </a:lnSpc>
                <a:defRPr sz="1400">
                  <a:solidFill>
                    <a:srgbClr val="55575D"/>
                  </a:solidFill>
                  <a:latin typeface="Montserrat Medium" pitchFamily="2" charset="7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fr-FR" dirty="0"/>
                <a:t>Motivez &amp; fidélisez vos salariés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D95CBD5E-3372-6ADA-C978-3E28F8296061}"/>
                </a:ext>
              </a:extLst>
            </p:cNvPr>
            <p:cNvSpPr txBox="1"/>
            <p:nvPr/>
          </p:nvSpPr>
          <p:spPr>
            <a:xfrm>
              <a:off x="5877467" y="4100704"/>
              <a:ext cx="3077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lnSpc>
                  <a:spcPct val="180000"/>
                </a:lnSpc>
                <a:defRPr sz="1400">
                  <a:solidFill>
                    <a:srgbClr val="55575D"/>
                  </a:solidFill>
                  <a:latin typeface="Montserrat Medium" pitchFamily="2" charset="7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fr-FR" dirty="0"/>
                <a:t>Offrez plus de pouvoir d’achat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822214AC-2124-7D5F-9DEB-76759D9853D6}"/>
              </a:ext>
            </a:extLst>
          </p:cNvPr>
          <p:cNvGrpSpPr/>
          <p:nvPr/>
        </p:nvGrpSpPr>
        <p:grpSpPr>
          <a:xfrm>
            <a:off x="462759" y="1066176"/>
            <a:ext cx="1739914" cy="783830"/>
            <a:chOff x="413771" y="1843650"/>
            <a:chExt cx="1739914" cy="783830"/>
          </a:xfrm>
        </p:grpSpPr>
        <p:pic>
          <p:nvPicPr>
            <p:cNvPr id="3" name="Image 2" descr="Une image contenant logo&#10;&#10;Description générée automatiquement">
              <a:extLst>
                <a:ext uri="{FF2B5EF4-FFF2-40B4-BE49-F238E27FC236}">
                  <a16:creationId xmlns:a16="http://schemas.microsoft.com/office/drawing/2014/main" id="{138FE8AE-E3FB-904E-11B7-FAD6261DD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9176" y="1843650"/>
              <a:ext cx="1254509" cy="32400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4909227-14D4-C9A0-6E46-9F0B854B1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771" y="2055740"/>
              <a:ext cx="1739914" cy="571740"/>
            </a:xfrm>
            <a:prstGeom prst="rect">
              <a:avLst/>
            </a:prstGeom>
          </p:spPr>
        </p:pic>
      </p:grp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C1C0CC6-22FC-BA03-1803-C9DC477521B3}"/>
              </a:ext>
            </a:extLst>
          </p:cNvPr>
          <p:cNvCxnSpPr>
            <a:cxnSpLocks/>
          </p:cNvCxnSpPr>
          <p:nvPr/>
        </p:nvCxnSpPr>
        <p:spPr>
          <a:xfrm rot="5400000">
            <a:off x="3240304" y="995990"/>
            <a:ext cx="1" cy="828000"/>
          </a:xfrm>
          <a:prstGeom prst="line">
            <a:avLst/>
          </a:prstGeom>
          <a:ln w="1905" cap="rnd">
            <a:solidFill>
              <a:srgbClr val="FE4181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0D24C5BB-BA86-995F-EDAE-CB930516BA11}"/>
              </a:ext>
            </a:extLst>
          </p:cNvPr>
          <p:cNvSpPr txBox="1"/>
          <p:nvPr/>
        </p:nvSpPr>
        <p:spPr>
          <a:xfrm rot="16200000">
            <a:off x="7951170" y="3998579"/>
            <a:ext cx="2143312" cy="23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</a:rPr>
              <a:t>Document confidentiel - copyright © 2023</a:t>
            </a:r>
            <a:endParaRPr lang="fr-FR" sz="800" b="0" i="0" dirty="0">
              <a:solidFill>
                <a:srgbClr val="55575D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676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9E51B-4DF8-7AD9-5C0D-3E55D748F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29" r="10012" b="25533"/>
          <a:stretch/>
        </p:blipFill>
        <p:spPr>
          <a:xfrm>
            <a:off x="-2" y="0"/>
            <a:ext cx="9144002" cy="5143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30073E4-74E7-7A3D-6FD6-BED2193F4AD3}"/>
              </a:ext>
            </a:extLst>
          </p:cNvPr>
          <p:cNvSpPr txBox="1"/>
          <p:nvPr/>
        </p:nvSpPr>
        <p:spPr>
          <a:xfrm>
            <a:off x="374904" y="211978"/>
            <a:ext cx="8055864" cy="50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28B392"/>
                </a:solidFill>
                <a:latin typeface="Montserrat SemiBold" pitchFamily="2" charset="77"/>
              </a:rPr>
              <a:t>Donnez du pouvoir d’achat à vos salariés !</a:t>
            </a:r>
            <a:endParaRPr lang="fr-FR" sz="2000" b="1" dirty="0">
              <a:solidFill>
                <a:srgbClr val="28B392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3A98769-D01C-BCAD-BC92-7DC5B1980E8A}"/>
              </a:ext>
            </a:extLst>
          </p:cNvPr>
          <p:cNvSpPr txBox="1"/>
          <p:nvPr/>
        </p:nvSpPr>
        <p:spPr>
          <a:xfrm>
            <a:off x="1157240" y="1415836"/>
            <a:ext cx="39605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5D93"/>
              </a:buClr>
            </a:pPr>
            <a:r>
              <a:rPr lang="fr-FR" sz="1400" dirty="0">
                <a:latin typeface="Montserrat Light" pitchFamily="2" charset="77"/>
              </a:rPr>
              <a:t>Adhésion en 3 clics</a:t>
            </a:r>
          </a:p>
          <a:p>
            <a:pPr>
              <a:buClr>
                <a:srgbClr val="FF5D93"/>
              </a:buClr>
            </a:pPr>
            <a:endParaRPr lang="fr-FR" sz="1400" dirty="0">
              <a:latin typeface="Montserrat Light" pitchFamily="2" charset="77"/>
            </a:endParaRPr>
          </a:p>
          <a:p>
            <a:pPr>
              <a:buClr>
                <a:srgbClr val="FF5D93"/>
              </a:buClr>
            </a:pPr>
            <a:r>
              <a:rPr lang="fr-FR" sz="1400" dirty="0">
                <a:latin typeface="Montserrat Light" pitchFamily="2" charset="77"/>
              </a:rPr>
              <a:t>SAV réactif : vous n’avez rien à gérer !</a:t>
            </a:r>
          </a:p>
          <a:p>
            <a:pPr marL="285750" indent="-285750">
              <a:buClr>
                <a:srgbClr val="FF5D93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Montserrat Light" pitchFamily="2" charset="77"/>
            </a:endParaRPr>
          </a:p>
          <a:p>
            <a:pPr>
              <a:buClr>
                <a:srgbClr val="FF5D93"/>
              </a:buClr>
            </a:pPr>
            <a:r>
              <a:rPr lang="fr-FR" sz="1400" dirty="0">
                <a:latin typeface="Montserrat Light" pitchFamily="2" charset="77"/>
              </a:rPr>
              <a:t>Des leviers URSSAF 100% exonérés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BAF390-F483-0F95-B34B-97BF34D3DEC6}"/>
              </a:ext>
            </a:extLst>
          </p:cNvPr>
          <p:cNvSpPr txBox="1"/>
          <p:nvPr/>
        </p:nvSpPr>
        <p:spPr>
          <a:xfrm>
            <a:off x="444354" y="999737"/>
            <a:ext cx="2552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28B392"/>
                </a:solidFill>
                <a:latin typeface="Montserrat Medium" pitchFamily="2" charset="77"/>
              </a:rPr>
              <a:t>‣</a:t>
            </a:r>
            <a:r>
              <a:rPr lang="fr-FR" sz="1600" dirty="0">
                <a:solidFill>
                  <a:srgbClr val="55575D"/>
                </a:solidFill>
                <a:latin typeface="Montserrat Medium" pitchFamily="2" charset="77"/>
              </a:rPr>
              <a:t> EMPLOYEUR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D6C15D5-7C81-CCED-8159-768B98ACC336}"/>
              </a:ext>
            </a:extLst>
          </p:cNvPr>
          <p:cNvSpPr txBox="1"/>
          <p:nvPr/>
        </p:nvSpPr>
        <p:spPr>
          <a:xfrm>
            <a:off x="6238964" y="2737854"/>
            <a:ext cx="2692184" cy="149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600" dirty="0">
                <a:solidFill>
                  <a:srgbClr val="FF3F81"/>
                </a:solidFill>
                <a:latin typeface="Montserrat Medium" pitchFamily="2" charset="77"/>
              </a:rPr>
              <a:t>SITE INTERNET</a:t>
            </a:r>
          </a:p>
          <a:p>
            <a:pPr>
              <a:lnSpc>
                <a:spcPct val="200000"/>
              </a:lnSpc>
            </a:pPr>
            <a:r>
              <a:rPr lang="fr-FR" sz="1600" dirty="0">
                <a:solidFill>
                  <a:srgbClr val="FF3F81"/>
                </a:solidFill>
                <a:latin typeface="Montserrat Medium" pitchFamily="2" charset="77"/>
              </a:rPr>
              <a:t>APPLICATION MOBILE</a:t>
            </a:r>
          </a:p>
          <a:p>
            <a:pPr>
              <a:lnSpc>
                <a:spcPct val="200000"/>
              </a:lnSpc>
            </a:pPr>
            <a:r>
              <a:rPr lang="fr-FR" sz="1600" dirty="0">
                <a:solidFill>
                  <a:srgbClr val="FF3F81"/>
                </a:solidFill>
                <a:latin typeface="Montserrat Medium" pitchFamily="2" charset="77"/>
              </a:rPr>
              <a:t>OUTIL DE MESSAGERIE</a:t>
            </a:r>
          </a:p>
        </p:txBody>
      </p:sp>
      <p:pic>
        <p:nvPicPr>
          <p:cNvPr id="6" name="Image 5" descr="Une image contenant personne, jeune, sombre&#10;&#10;Description générée automatiquement">
            <a:extLst>
              <a:ext uri="{FF2B5EF4-FFF2-40B4-BE49-F238E27FC236}">
                <a16:creationId xmlns:a16="http://schemas.microsoft.com/office/drawing/2014/main" id="{3B32BC10-5C95-F2BA-6743-20A8FDBA16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7133" y="2309499"/>
            <a:ext cx="2212393" cy="2834001"/>
          </a:xfrm>
          <a:prstGeom prst="rect">
            <a:avLst/>
          </a:prstGeom>
        </p:spPr>
      </p:pic>
      <p:sp>
        <p:nvSpPr>
          <p:cNvPr id="3" name="Larme 2">
            <a:extLst>
              <a:ext uri="{FF2B5EF4-FFF2-40B4-BE49-F238E27FC236}">
                <a16:creationId xmlns:a16="http://schemas.microsoft.com/office/drawing/2014/main" id="{2D5ED0B7-FDAD-591F-EE8C-B06904965A63}"/>
              </a:ext>
            </a:extLst>
          </p:cNvPr>
          <p:cNvSpPr>
            <a:spLocks noChangeAspect="1"/>
          </p:cNvSpPr>
          <p:nvPr/>
        </p:nvSpPr>
        <p:spPr>
          <a:xfrm>
            <a:off x="840045" y="1909754"/>
            <a:ext cx="180000" cy="180000"/>
          </a:xfrm>
          <a:prstGeom prst="teardrop">
            <a:avLst/>
          </a:prstGeom>
          <a:solidFill>
            <a:srgbClr val="FE418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6E9BE9-6438-CBF8-1F88-D12204215BA6}"/>
              </a:ext>
            </a:extLst>
          </p:cNvPr>
          <p:cNvSpPr txBox="1"/>
          <p:nvPr/>
        </p:nvSpPr>
        <p:spPr>
          <a:xfrm>
            <a:off x="444354" y="2960659"/>
            <a:ext cx="2552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55575D"/>
                </a:solidFill>
                <a:latin typeface="Montserrat Medium" pitchFamily="2" charset="77"/>
              </a:defRPr>
            </a:lvl1pPr>
          </a:lstStyle>
          <a:p>
            <a:r>
              <a:rPr lang="fr-FR" sz="1600" dirty="0">
                <a:solidFill>
                  <a:srgbClr val="28B392"/>
                </a:solidFill>
              </a:rPr>
              <a:t>‣</a:t>
            </a:r>
            <a:r>
              <a:rPr lang="fr-FR" sz="1600" dirty="0"/>
              <a:t> COLLABORATEUR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E94C35A-79E9-F1F4-1591-8C6F2B52F28C}"/>
              </a:ext>
            </a:extLst>
          </p:cNvPr>
          <p:cNvSpPr txBox="1"/>
          <p:nvPr/>
        </p:nvSpPr>
        <p:spPr>
          <a:xfrm>
            <a:off x="1157240" y="3433324"/>
            <a:ext cx="39605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5D93"/>
              </a:buClr>
            </a:pPr>
            <a:r>
              <a:rPr lang="fr-FR" sz="1400" dirty="0">
                <a:latin typeface="Montserrat Light" pitchFamily="2" charset="77"/>
              </a:rPr>
              <a:t>Autonomie totale</a:t>
            </a:r>
          </a:p>
          <a:p>
            <a:pPr>
              <a:buClr>
                <a:srgbClr val="FF5D93"/>
              </a:buClr>
            </a:pPr>
            <a:endParaRPr lang="fr-FR" sz="1400" dirty="0">
              <a:latin typeface="Montserrat Light" pitchFamily="2" charset="77"/>
            </a:endParaRPr>
          </a:p>
          <a:p>
            <a:pPr>
              <a:buClr>
                <a:srgbClr val="FF5D93"/>
              </a:buClr>
            </a:pPr>
            <a:r>
              <a:rPr lang="fr-FR" sz="1400" dirty="0">
                <a:latin typeface="Montserrat Light" pitchFamily="2" charset="77"/>
              </a:rPr>
              <a:t>Économies sur tous les achats du quotidien</a:t>
            </a:r>
          </a:p>
          <a:p>
            <a:pPr marL="285750" indent="-285750">
              <a:buClr>
                <a:srgbClr val="FF5D93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Montserrat Light" pitchFamily="2" charset="77"/>
            </a:endParaRPr>
          </a:p>
          <a:p>
            <a:pPr>
              <a:buClr>
                <a:srgbClr val="FF5D93"/>
              </a:buClr>
            </a:pPr>
            <a:r>
              <a:rPr lang="fr-FR" sz="1400" dirty="0">
                <a:latin typeface="Montserrat Light" pitchFamily="2" charset="77"/>
              </a:rPr>
              <a:t>Rapidité de remboursement</a:t>
            </a:r>
          </a:p>
        </p:txBody>
      </p:sp>
      <p:sp>
        <p:nvSpPr>
          <p:cNvPr id="14" name="Larme 13">
            <a:extLst>
              <a:ext uri="{FF2B5EF4-FFF2-40B4-BE49-F238E27FC236}">
                <a16:creationId xmlns:a16="http://schemas.microsoft.com/office/drawing/2014/main" id="{8E2E4C35-3EB9-EE3E-551F-B78410B97E79}"/>
              </a:ext>
            </a:extLst>
          </p:cNvPr>
          <p:cNvSpPr>
            <a:spLocks noChangeAspect="1"/>
          </p:cNvSpPr>
          <p:nvPr/>
        </p:nvSpPr>
        <p:spPr>
          <a:xfrm>
            <a:off x="837525" y="2338319"/>
            <a:ext cx="180000" cy="180000"/>
          </a:xfrm>
          <a:prstGeom prst="teardrop">
            <a:avLst/>
          </a:prstGeom>
          <a:solidFill>
            <a:srgbClr val="FE418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Larme 15">
            <a:extLst>
              <a:ext uri="{FF2B5EF4-FFF2-40B4-BE49-F238E27FC236}">
                <a16:creationId xmlns:a16="http://schemas.microsoft.com/office/drawing/2014/main" id="{A8778451-9CE0-40F9-2214-10B4D1E042E5}"/>
              </a:ext>
            </a:extLst>
          </p:cNvPr>
          <p:cNvSpPr>
            <a:spLocks noChangeAspect="1"/>
          </p:cNvSpPr>
          <p:nvPr/>
        </p:nvSpPr>
        <p:spPr>
          <a:xfrm>
            <a:off x="840045" y="1510892"/>
            <a:ext cx="180000" cy="180000"/>
          </a:xfrm>
          <a:prstGeom prst="teardrop">
            <a:avLst/>
          </a:prstGeom>
          <a:solidFill>
            <a:srgbClr val="FE418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arme 20">
            <a:extLst>
              <a:ext uri="{FF2B5EF4-FFF2-40B4-BE49-F238E27FC236}">
                <a16:creationId xmlns:a16="http://schemas.microsoft.com/office/drawing/2014/main" id="{4FC85BEC-C2C5-6D63-EBAE-14C51AB8043E}"/>
              </a:ext>
            </a:extLst>
          </p:cNvPr>
          <p:cNvSpPr>
            <a:spLocks noChangeAspect="1"/>
          </p:cNvSpPr>
          <p:nvPr/>
        </p:nvSpPr>
        <p:spPr>
          <a:xfrm>
            <a:off x="840045" y="3949939"/>
            <a:ext cx="180000" cy="180000"/>
          </a:xfrm>
          <a:prstGeom prst="teardrop">
            <a:avLst/>
          </a:prstGeom>
          <a:solidFill>
            <a:srgbClr val="FE418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Larme 22">
            <a:extLst>
              <a:ext uri="{FF2B5EF4-FFF2-40B4-BE49-F238E27FC236}">
                <a16:creationId xmlns:a16="http://schemas.microsoft.com/office/drawing/2014/main" id="{18FEB20B-7A53-CBDC-7E8C-F2C06459EBE9}"/>
              </a:ext>
            </a:extLst>
          </p:cNvPr>
          <p:cNvSpPr>
            <a:spLocks noChangeAspect="1"/>
          </p:cNvSpPr>
          <p:nvPr/>
        </p:nvSpPr>
        <p:spPr>
          <a:xfrm>
            <a:off x="837525" y="4575274"/>
            <a:ext cx="180000" cy="180000"/>
          </a:xfrm>
          <a:prstGeom prst="teardrop">
            <a:avLst/>
          </a:prstGeom>
          <a:solidFill>
            <a:srgbClr val="FE418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arme 23">
            <a:extLst>
              <a:ext uri="{FF2B5EF4-FFF2-40B4-BE49-F238E27FC236}">
                <a16:creationId xmlns:a16="http://schemas.microsoft.com/office/drawing/2014/main" id="{3355F7B9-31D1-8D3F-3CDB-B27311FBF91D}"/>
              </a:ext>
            </a:extLst>
          </p:cNvPr>
          <p:cNvSpPr>
            <a:spLocks noChangeAspect="1"/>
          </p:cNvSpPr>
          <p:nvPr/>
        </p:nvSpPr>
        <p:spPr>
          <a:xfrm>
            <a:off x="840045" y="3486489"/>
            <a:ext cx="180000" cy="180000"/>
          </a:xfrm>
          <a:prstGeom prst="teardrop">
            <a:avLst/>
          </a:prstGeom>
          <a:solidFill>
            <a:srgbClr val="FE418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5AA7180-8287-4D7A-E8DC-619ED9319488}"/>
              </a:ext>
            </a:extLst>
          </p:cNvPr>
          <p:cNvSpPr txBox="1"/>
          <p:nvPr/>
        </p:nvSpPr>
        <p:spPr>
          <a:xfrm rot="16200000">
            <a:off x="7951170" y="3998579"/>
            <a:ext cx="2143312" cy="23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</a:rPr>
              <a:t>Document confidentiel - copyright © 2023</a:t>
            </a:r>
            <a:endParaRPr lang="fr-FR" sz="800" b="0" i="0" dirty="0">
              <a:solidFill>
                <a:srgbClr val="55575D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310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9E51B-4DF8-7AD9-5C0D-3E55D748F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29" r="10012" b="25533"/>
          <a:stretch/>
        </p:blipFill>
        <p:spPr>
          <a:xfrm>
            <a:off x="-3323" y="0"/>
            <a:ext cx="9144002" cy="51435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62C46DF-4A7A-641A-319E-21F5A14ED9BC}"/>
              </a:ext>
            </a:extLst>
          </p:cNvPr>
          <p:cNvSpPr txBox="1"/>
          <p:nvPr/>
        </p:nvSpPr>
        <p:spPr>
          <a:xfrm>
            <a:off x="374904" y="211978"/>
            <a:ext cx="8055864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 b="1">
                <a:solidFill>
                  <a:srgbClr val="28B392"/>
                </a:solidFill>
                <a:latin typeface="Montserrat SemiBold" pitchFamily="2" charset="77"/>
              </a:defRPr>
            </a:lvl1pPr>
          </a:lstStyle>
          <a:p>
            <a:r>
              <a:rPr lang="fr-FR" dirty="0"/>
              <a:t>Les prestations exonérées de cotisations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677856-050C-3CFF-337C-9048C2D3A025}"/>
              </a:ext>
            </a:extLst>
          </p:cNvPr>
          <p:cNvSpPr txBox="1"/>
          <p:nvPr/>
        </p:nvSpPr>
        <p:spPr>
          <a:xfrm>
            <a:off x="389924" y="2306016"/>
            <a:ext cx="2232000" cy="38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600" b="1" dirty="0">
                <a:latin typeface="Montserrat SemiBold" pitchFamily="2" charset="77"/>
              </a:rPr>
              <a:t>BILLETTERIE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9D5DDD8-EDA1-D04B-335D-CFFA4C86D348}"/>
              </a:ext>
            </a:extLst>
          </p:cNvPr>
          <p:cNvSpPr txBox="1"/>
          <p:nvPr/>
        </p:nvSpPr>
        <p:spPr>
          <a:xfrm>
            <a:off x="3073298" y="2306016"/>
            <a:ext cx="2647171" cy="38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600" b="1" dirty="0">
                <a:latin typeface="Montserrat SemiBold" pitchFamily="2" charset="77"/>
              </a:rPr>
              <a:t>CARTE CADEAU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2EF2448-112D-2CEF-12F3-7EF287B0CDD2}"/>
              </a:ext>
            </a:extLst>
          </p:cNvPr>
          <p:cNvSpPr txBox="1"/>
          <p:nvPr/>
        </p:nvSpPr>
        <p:spPr>
          <a:xfrm>
            <a:off x="6523503" y="2306016"/>
            <a:ext cx="1586475" cy="38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600" b="1" dirty="0">
                <a:latin typeface="Montserrat SemiBold" pitchFamily="2" charset="77"/>
              </a:rPr>
              <a:t>CAGNOTTE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6B62562-032D-8007-253A-DE228340DB45}"/>
              </a:ext>
            </a:extLst>
          </p:cNvPr>
          <p:cNvSpPr txBox="1"/>
          <p:nvPr/>
        </p:nvSpPr>
        <p:spPr>
          <a:xfrm>
            <a:off x="357070" y="2722254"/>
            <a:ext cx="2378756" cy="114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Montserrat Light" pitchFamily="2" charset="77"/>
              </a:rPr>
              <a:t>Remises proposées</a:t>
            </a:r>
          </a:p>
          <a:p>
            <a:pPr marL="171450" indent="-171450">
              <a:lnSpc>
                <a:spcPct val="20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Montserrat Light" pitchFamily="2" charset="77"/>
              </a:rPr>
              <a:t>Nombreuses enseignes</a:t>
            </a:r>
          </a:p>
          <a:p>
            <a:pPr marL="171450" indent="-171450">
              <a:lnSpc>
                <a:spcPct val="20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Montserrat Light" pitchFamily="2" charset="77"/>
              </a:rPr>
              <a:t>Tous les univers d’achats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DC8E1A3-2AD7-1172-C8C8-6112FF9F338F}"/>
              </a:ext>
            </a:extLst>
          </p:cNvPr>
          <p:cNvSpPr txBox="1"/>
          <p:nvPr/>
        </p:nvSpPr>
        <p:spPr>
          <a:xfrm>
            <a:off x="3073298" y="2722254"/>
            <a:ext cx="2923770" cy="114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Montserrat Light" pitchFamily="2" charset="77"/>
              </a:rPr>
              <a:t>100% dématérialisée &amp; universelle</a:t>
            </a:r>
          </a:p>
          <a:p>
            <a:pPr marL="171450" indent="-171450">
              <a:lnSpc>
                <a:spcPct val="20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Montserrat Light" pitchFamily="2" charset="77"/>
              </a:rPr>
              <a:t>Attribution selon évènements </a:t>
            </a:r>
          </a:p>
          <a:p>
            <a:pPr marL="171450" indent="-171450">
              <a:lnSpc>
                <a:spcPct val="20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Montserrat Light" pitchFamily="2" charset="77"/>
              </a:rPr>
              <a:t>Budget plafonné </a:t>
            </a:r>
            <a:r>
              <a:rPr lang="fr-FR" sz="1050" dirty="0">
                <a:latin typeface="Montserrat Light" pitchFamily="2" charset="77"/>
              </a:rPr>
              <a:t>(sauf culture)</a:t>
            </a:r>
            <a:endParaRPr lang="fr-FR" sz="1200" dirty="0">
              <a:latin typeface="Montserrat Light" pitchFamily="2" charset="77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84ACED1-2B03-C9B5-DE38-1895E889F0D3}"/>
              </a:ext>
            </a:extLst>
          </p:cNvPr>
          <p:cNvSpPr txBox="1"/>
          <p:nvPr/>
        </p:nvSpPr>
        <p:spPr>
          <a:xfrm>
            <a:off x="6200740" y="2722254"/>
            <a:ext cx="2692774" cy="1357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Montserrat Light" pitchFamily="2" charset="77"/>
              </a:rPr>
              <a:t>Subventions / Participations</a:t>
            </a:r>
          </a:p>
          <a:p>
            <a:pPr marL="171450" indent="-171450">
              <a:lnSpc>
                <a:spcPct val="200000"/>
              </a:lnSpc>
              <a:buClr>
                <a:srgbClr val="28B392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Montserrat Light" pitchFamily="2" charset="77"/>
              </a:rPr>
              <a:t>Activités sociales &amp; culturelles</a:t>
            </a:r>
          </a:p>
          <a:p>
            <a:pPr>
              <a:lnSpc>
                <a:spcPct val="200000"/>
              </a:lnSpc>
              <a:buClr>
                <a:srgbClr val="28B392"/>
              </a:buClr>
            </a:pPr>
            <a:r>
              <a:rPr lang="fr-FR" sz="1200" dirty="0">
                <a:latin typeface="Montserrat Light" pitchFamily="2" charset="77"/>
              </a:rPr>
              <a:t>Les domaines :</a:t>
            </a:r>
          </a:p>
          <a:p>
            <a:pPr>
              <a:lnSpc>
                <a:spcPct val="200000"/>
              </a:lnSpc>
              <a:buClr>
                <a:srgbClr val="28B392"/>
              </a:buClr>
            </a:pPr>
            <a:endParaRPr lang="fr-FR" sz="600" dirty="0">
              <a:latin typeface="Montserrat Light" pitchFamily="2" charset="77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C79FEDA-5FA2-8704-2226-4C41FEC3CAD2}"/>
              </a:ext>
            </a:extLst>
          </p:cNvPr>
          <p:cNvSpPr txBox="1"/>
          <p:nvPr/>
        </p:nvSpPr>
        <p:spPr>
          <a:xfrm>
            <a:off x="6473150" y="3838588"/>
            <a:ext cx="1617383" cy="297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28B392"/>
              </a:buClr>
            </a:pPr>
            <a:r>
              <a:rPr lang="fr-FR" sz="1000" dirty="0">
                <a:solidFill>
                  <a:srgbClr val="000000"/>
                </a:solidFill>
                <a:latin typeface="Montserrat Light" pitchFamily="2" charset="77"/>
              </a:rPr>
              <a:t>Sport – Culture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2B2B025-E949-03FE-A6AD-2D0C3FDAFCCA}"/>
              </a:ext>
            </a:extLst>
          </p:cNvPr>
          <p:cNvSpPr txBox="1"/>
          <p:nvPr/>
        </p:nvSpPr>
        <p:spPr>
          <a:xfrm>
            <a:off x="6473150" y="4072084"/>
            <a:ext cx="1617383" cy="297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28B392"/>
              </a:buClr>
            </a:pPr>
            <a:r>
              <a:rPr lang="fr-FR" sz="1000" dirty="0">
                <a:solidFill>
                  <a:srgbClr val="000000"/>
                </a:solidFill>
                <a:latin typeface="Montserrat Light" pitchFamily="2" charset="77"/>
              </a:rPr>
              <a:t>Vacances - Loisirs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C79BA1-0003-0188-7382-C927A4109136}"/>
              </a:ext>
            </a:extLst>
          </p:cNvPr>
          <p:cNvSpPr txBox="1"/>
          <p:nvPr/>
        </p:nvSpPr>
        <p:spPr>
          <a:xfrm>
            <a:off x="6473150" y="4248440"/>
            <a:ext cx="2420364" cy="66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28B392"/>
              </a:buClr>
            </a:pPr>
            <a:r>
              <a:rPr lang="fr-FR" sz="1000" dirty="0">
                <a:latin typeface="Montserrat Light" pitchFamily="2" charset="77"/>
              </a:rPr>
              <a:t>Services à la personne et garde d’enfants (*plafond)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C48C3B-3837-C4E7-C720-37FB2186F422}"/>
              </a:ext>
            </a:extLst>
          </p:cNvPr>
          <p:cNvSpPr txBox="1"/>
          <p:nvPr/>
        </p:nvSpPr>
        <p:spPr>
          <a:xfrm rot="16200000">
            <a:off x="7951170" y="3998579"/>
            <a:ext cx="2143312" cy="23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</a:rPr>
              <a:t>Document confidentiel - copyright © 2023</a:t>
            </a:r>
            <a:endParaRPr lang="fr-FR" sz="800" b="0" i="0" dirty="0">
              <a:solidFill>
                <a:srgbClr val="55575D"/>
              </a:solidFill>
              <a:effectLst/>
              <a:latin typeface="Montserrat" pitchFamily="2" charset="77"/>
            </a:endParaRP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62310826-7C81-5294-7C29-6002F2A8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924" y="992411"/>
            <a:ext cx="1188000" cy="1188000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A7C02333-2EA8-17FB-A329-2E518B01F5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2354" y="991882"/>
            <a:ext cx="1189058" cy="1189058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B52594AC-C78E-B79E-4AC2-3EEAF20CC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22211" y="991882"/>
            <a:ext cx="1189058" cy="118905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AAF164C-8510-E29A-79B5-6EF48E387F45}"/>
              </a:ext>
            </a:extLst>
          </p:cNvPr>
          <p:cNvSpPr txBox="1"/>
          <p:nvPr/>
        </p:nvSpPr>
        <p:spPr>
          <a:xfrm>
            <a:off x="-37441" y="4746856"/>
            <a:ext cx="3167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*2421 euros/an/salarié en 2024</a:t>
            </a:r>
          </a:p>
        </p:txBody>
      </p:sp>
    </p:spTree>
    <p:extLst>
      <p:ext uri="{BB962C8B-B14F-4D97-AF65-F5344CB8AC3E}">
        <p14:creationId xmlns:p14="http://schemas.microsoft.com/office/powerpoint/2010/main" val="399956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9E51B-4DF8-7AD9-5C0D-3E55D748F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29" r="10012" b="25533"/>
          <a:stretch/>
        </p:blipFill>
        <p:spPr>
          <a:xfrm>
            <a:off x="-2" y="0"/>
            <a:ext cx="9144002" cy="514350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B989783-FC4B-879B-2F46-58E9006BE9F7}"/>
              </a:ext>
            </a:extLst>
          </p:cNvPr>
          <p:cNvSpPr/>
          <p:nvPr/>
        </p:nvSpPr>
        <p:spPr>
          <a:xfrm>
            <a:off x="539905" y="225090"/>
            <a:ext cx="2106968" cy="455848"/>
          </a:xfrm>
          <a:prstGeom prst="roundRect">
            <a:avLst>
              <a:gd name="adj" fmla="val 50000"/>
            </a:avLst>
          </a:prstGeom>
          <a:solidFill>
            <a:srgbClr val="28B392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B572492-815E-74DA-7F53-3A2B061C95D8}"/>
              </a:ext>
            </a:extLst>
          </p:cNvPr>
          <p:cNvGrpSpPr/>
          <p:nvPr/>
        </p:nvGrpSpPr>
        <p:grpSpPr>
          <a:xfrm>
            <a:off x="5546439" y="2269523"/>
            <a:ext cx="3417401" cy="2401399"/>
            <a:chOff x="2791749" y="3779833"/>
            <a:chExt cx="2357359" cy="162770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186E05E-8330-C01B-2DB7-E840A86C9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1749" y="3779833"/>
              <a:ext cx="2357359" cy="162770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195B383-9239-791D-30D1-FDB99454F8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8073" y="4303073"/>
              <a:ext cx="492698" cy="1007089"/>
            </a:xfrm>
            <a:prstGeom prst="roundRect">
              <a:avLst/>
            </a:prstGeom>
          </p:spPr>
        </p:pic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299AEE4-6182-4D02-50DD-BA92458AF493}"/>
              </a:ext>
            </a:extLst>
          </p:cNvPr>
          <p:cNvCxnSpPr>
            <a:cxnSpLocks/>
          </p:cNvCxnSpPr>
          <p:nvPr/>
        </p:nvCxnSpPr>
        <p:spPr>
          <a:xfrm>
            <a:off x="3396733" y="1985151"/>
            <a:ext cx="1" cy="2592000"/>
          </a:xfrm>
          <a:prstGeom prst="line">
            <a:avLst/>
          </a:prstGeom>
          <a:ln w="12700" cap="rnd">
            <a:solidFill>
              <a:srgbClr val="FE4181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5E99F405-3FD2-F1FB-7F23-8D1F10BEE734}"/>
              </a:ext>
            </a:extLst>
          </p:cNvPr>
          <p:cNvSpPr txBox="1"/>
          <p:nvPr/>
        </p:nvSpPr>
        <p:spPr>
          <a:xfrm>
            <a:off x="514136" y="890166"/>
            <a:ext cx="7478619" cy="34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600" b="1">
                <a:solidFill>
                  <a:srgbClr val="28B392"/>
                </a:solidFill>
                <a:latin typeface="Montserrat SemiBold" pitchFamily="2" charset="77"/>
              </a:defRPr>
            </a:lvl1pPr>
          </a:lstStyle>
          <a:p>
            <a:r>
              <a:rPr lang="fr-FR" sz="1400" dirty="0"/>
              <a:t>Des remises de 5% à 50% chez de nombreuses enseignes, locales &amp; nationales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5F62219-BD84-B92E-11B3-2A59FC16958C}"/>
              </a:ext>
            </a:extLst>
          </p:cNvPr>
          <p:cNvGrpSpPr/>
          <p:nvPr/>
        </p:nvGrpSpPr>
        <p:grpSpPr>
          <a:xfrm>
            <a:off x="497992" y="1876083"/>
            <a:ext cx="2550955" cy="2810137"/>
            <a:chOff x="514140" y="1788418"/>
            <a:chExt cx="2550955" cy="2810137"/>
          </a:xfrm>
        </p:grpSpPr>
        <p:pic>
          <p:nvPicPr>
            <p:cNvPr id="14" name="Picture 2" descr="La Redoute : l'entreprise nordiste dévoile ce mardi son nouveau logo, plus  coloré - La Voix du Nord">
              <a:extLst>
                <a:ext uri="{FF2B5EF4-FFF2-40B4-BE49-F238E27FC236}">
                  <a16:creationId xmlns:a16="http://schemas.microsoft.com/office/drawing/2014/main" id="{FEFCF393-9601-EB84-0929-220DBB09DA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1125" y="1788418"/>
              <a:ext cx="346998" cy="366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36F47E35-43DD-3D5E-0803-216C1AC9F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576" y="1923259"/>
              <a:ext cx="599037" cy="114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114EB4AE-7E5D-6F19-8264-6CF2CC983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125" y="4350396"/>
              <a:ext cx="632570" cy="157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BFB16F75-5879-3164-7DC0-603D5C510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125" y="2289448"/>
              <a:ext cx="291315" cy="29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 descr="Parc Astérix - Avis (2023) : Attractions, Horaires, Billets et Tarifs">
              <a:extLst>
                <a:ext uri="{FF2B5EF4-FFF2-40B4-BE49-F238E27FC236}">
                  <a16:creationId xmlns:a16="http://schemas.microsoft.com/office/drawing/2014/main" id="{FFDC33AD-589F-C3C6-8A58-D4F73D9F24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070" y="2731080"/>
              <a:ext cx="516620" cy="388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id="{46BF14E9-F35F-D1B4-5BAD-9037331BD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93" y="2325676"/>
              <a:ext cx="313553" cy="25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4">
              <a:extLst>
                <a:ext uri="{FF2B5EF4-FFF2-40B4-BE49-F238E27FC236}">
                  <a16:creationId xmlns:a16="http://schemas.microsoft.com/office/drawing/2014/main" id="{247FBF05-BDE7-E9A7-65A7-A8AC45DFE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520" y="3332871"/>
              <a:ext cx="739575" cy="135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6" descr="Gaumont s'anime aux États-Unis - Le film français">
              <a:extLst>
                <a:ext uri="{FF2B5EF4-FFF2-40B4-BE49-F238E27FC236}">
                  <a16:creationId xmlns:a16="http://schemas.microsoft.com/office/drawing/2014/main" id="{919DCF27-B634-7933-66DF-6FD4C4257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125" y="3159992"/>
              <a:ext cx="887779" cy="456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8" descr="Que signifie l'authentique logo Ikea ? Creads décrypte !">
              <a:extLst>
                <a:ext uri="{FF2B5EF4-FFF2-40B4-BE49-F238E27FC236}">
                  <a16:creationId xmlns:a16="http://schemas.microsoft.com/office/drawing/2014/main" id="{78197077-64D1-4824-93FC-62DE457D2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555" y="4350396"/>
              <a:ext cx="505540" cy="180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0">
              <a:extLst>
                <a:ext uri="{FF2B5EF4-FFF2-40B4-BE49-F238E27FC236}">
                  <a16:creationId xmlns:a16="http://schemas.microsoft.com/office/drawing/2014/main" id="{8B21EC57-45A1-2CFE-C10C-8C81ED4F9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428" y="4250981"/>
              <a:ext cx="336903" cy="34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2">
              <a:extLst>
                <a:ext uri="{FF2B5EF4-FFF2-40B4-BE49-F238E27FC236}">
                  <a16:creationId xmlns:a16="http://schemas.microsoft.com/office/drawing/2014/main" id="{19EAAA8A-D0B0-6680-FA24-EC38C9D0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434" y="3659344"/>
              <a:ext cx="505540" cy="505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4">
              <a:extLst>
                <a:ext uri="{FF2B5EF4-FFF2-40B4-BE49-F238E27FC236}">
                  <a16:creationId xmlns:a16="http://schemas.microsoft.com/office/drawing/2014/main" id="{1EF03F20-843C-0982-F8EE-76751D8A4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125" y="2837429"/>
              <a:ext cx="648371" cy="182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6">
              <a:extLst>
                <a:ext uri="{FF2B5EF4-FFF2-40B4-BE49-F238E27FC236}">
                  <a16:creationId xmlns:a16="http://schemas.microsoft.com/office/drawing/2014/main" id="{2553BD81-CE10-D5B9-BF83-659F93C1B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406" y="1865909"/>
              <a:ext cx="528083" cy="20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8" descr="Etam | Boutique officielle de lingerie : lingerie, mode, maillot de bain,  homewear...">
              <a:extLst>
                <a:ext uri="{FF2B5EF4-FFF2-40B4-BE49-F238E27FC236}">
                  <a16:creationId xmlns:a16="http://schemas.microsoft.com/office/drawing/2014/main" id="{F152232F-69D5-9468-0F1E-1BF7CC08B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214" y="1899335"/>
              <a:ext cx="416881" cy="19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0">
              <a:extLst>
                <a:ext uri="{FF2B5EF4-FFF2-40B4-BE49-F238E27FC236}">
                  <a16:creationId xmlns:a16="http://schemas.microsoft.com/office/drawing/2014/main" id="{BC4DC516-0B6C-B9EC-8FDF-3E4D2FF24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520" y="2834749"/>
              <a:ext cx="739575" cy="162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2" descr="Kinepolis Group — Wikipédia">
              <a:extLst>
                <a:ext uri="{FF2B5EF4-FFF2-40B4-BE49-F238E27FC236}">
                  <a16:creationId xmlns:a16="http://schemas.microsoft.com/office/drawing/2014/main" id="{94440127-9242-ABD0-066F-B0D910BD4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176" y="3277343"/>
              <a:ext cx="32256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068F6924-EFF6-C251-6577-3DDC03C5A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304" y="2345577"/>
              <a:ext cx="60146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Yves Rocher Logo : histoire, signification de l'emblème">
              <a:extLst>
                <a:ext uri="{FF2B5EF4-FFF2-40B4-BE49-F238E27FC236}">
                  <a16:creationId xmlns:a16="http://schemas.microsoft.com/office/drawing/2014/main" id="{C78BA20E-7D08-CF3A-7030-710414107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61" y="3709253"/>
              <a:ext cx="695498" cy="389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Swoosh — Wikipédia">
              <a:extLst>
                <a:ext uri="{FF2B5EF4-FFF2-40B4-BE49-F238E27FC236}">
                  <a16:creationId xmlns:a16="http://schemas.microsoft.com/office/drawing/2014/main" id="{4BA3C73A-BF90-F404-51B9-7CDFACE5B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532" y="4314982"/>
              <a:ext cx="612000" cy="22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Logo Monoprix PNG transparents - StickPNG">
              <a:extLst>
                <a:ext uri="{FF2B5EF4-FFF2-40B4-BE49-F238E27FC236}">
                  <a16:creationId xmlns:a16="http://schemas.microsoft.com/office/drawing/2014/main" id="{38F341E8-4D78-E79F-A593-C8C35A2C59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78971" y="2332696"/>
              <a:ext cx="686124" cy="188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Sephora logo : histoire, signification et évolution, symbole">
              <a:extLst>
                <a:ext uri="{FF2B5EF4-FFF2-40B4-BE49-F238E27FC236}">
                  <a16:creationId xmlns:a16="http://schemas.microsoft.com/office/drawing/2014/main" id="{6AB8CC90-54B7-505A-3F12-6765D813E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0" y="3647656"/>
              <a:ext cx="716193" cy="40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Gîtes de France">
              <a:extLst>
                <a:ext uri="{FF2B5EF4-FFF2-40B4-BE49-F238E27FC236}">
                  <a16:creationId xmlns:a16="http://schemas.microsoft.com/office/drawing/2014/main" id="{7FB1DF45-FB99-E175-9C24-204A21544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794" y="3718689"/>
              <a:ext cx="359301" cy="359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37C64BA-49B5-BC10-5CB8-537491564AB2}"/>
              </a:ext>
            </a:extLst>
          </p:cNvPr>
          <p:cNvSpPr txBox="1"/>
          <p:nvPr/>
        </p:nvSpPr>
        <p:spPr>
          <a:xfrm>
            <a:off x="514136" y="1333583"/>
            <a:ext cx="3149886" cy="4073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>
                <a:latin typeface="Montserrat" pitchFamily="2" charset="77"/>
              </a:defRPr>
            </a:lvl1pPr>
          </a:lstStyle>
          <a:p>
            <a:pPr marL="0" indent="0">
              <a:buNone/>
            </a:pPr>
            <a:r>
              <a:rPr lang="fr-FR" sz="1200" dirty="0">
                <a:solidFill>
                  <a:srgbClr val="000000"/>
                </a:solidFill>
                <a:latin typeface="Montserrat Light" pitchFamily="2" charset="77"/>
              </a:rPr>
              <a:t>SUR </a:t>
            </a:r>
            <a:r>
              <a:rPr lang="fr-FR" sz="1200" dirty="0">
                <a:solidFill>
                  <a:srgbClr val="000000"/>
                </a:solidFill>
                <a:latin typeface="Montserrat Medium" pitchFamily="2" charset="77"/>
              </a:rPr>
              <a:t>TOUS LES UNIVERS D’ACHATS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8A2A92-7A7F-919D-7B7A-71EC55CB7DE6}"/>
              </a:ext>
            </a:extLst>
          </p:cNvPr>
          <p:cNvSpPr txBox="1"/>
          <p:nvPr/>
        </p:nvSpPr>
        <p:spPr>
          <a:xfrm>
            <a:off x="3573026" y="1805904"/>
            <a:ext cx="1523174" cy="2784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sz="1200" dirty="0">
                <a:latin typeface="Montserrat Medium" pitchFamily="2" charset="77"/>
              </a:rPr>
              <a:t>Voyages</a:t>
            </a:r>
          </a:p>
          <a:p>
            <a:pPr algn="l">
              <a:lnSpc>
                <a:spcPct val="250000"/>
              </a:lnSpc>
            </a:pPr>
            <a:r>
              <a:rPr lang="fr-FR" sz="1200" dirty="0">
                <a:latin typeface="Montserrat Medium" pitchFamily="2" charset="77"/>
              </a:rPr>
              <a:t>Cinéma</a:t>
            </a:r>
          </a:p>
          <a:p>
            <a:pPr algn="l">
              <a:lnSpc>
                <a:spcPct val="250000"/>
              </a:lnSpc>
            </a:pPr>
            <a:r>
              <a:rPr lang="fr-FR" sz="1200" dirty="0">
                <a:latin typeface="Montserrat Medium" pitchFamily="2" charset="77"/>
              </a:rPr>
              <a:t>Parcs</a:t>
            </a:r>
          </a:p>
          <a:p>
            <a:pPr algn="l">
              <a:lnSpc>
                <a:spcPct val="250000"/>
              </a:lnSpc>
            </a:pPr>
            <a:r>
              <a:rPr lang="fr-FR" sz="1200" dirty="0">
                <a:latin typeface="Montserrat Medium" pitchFamily="2" charset="77"/>
              </a:rPr>
              <a:t>Alimentaire</a:t>
            </a:r>
          </a:p>
          <a:p>
            <a:pPr algn="l">
              <a:lnSpc>
                <a:spcPct val="250000"/>
              </a:lnSpc>
            </a:pPr>
            <a:r>
              <a:rPr lang="fr-FR" sz="1200" dirty="0">
                <a:latin typeface="Montserrat Medium" pitchFamily="2" charset="77"/>
              </a:rPr>
              <a:t>Sport &amp; bien-être</a:t>
            </a:r>
          </a:p>
          <a:p>
            <a:pPr algn="l">
              <a:lnSpc>
                <a:spcPct val="250000"/>
              </a:lnSpc>
            </a:pPr>
            <a:r>
              <a:rPr lang="fr-FR" sz="1200" dirty="0">
                <a:latin typeface="Montserrat Medium" pitchFamily="2" charset="77"/>
              </a:rPr>
              <a:t>Shopping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25DAE1-5D06-C573-A145-5D5C3C30869A}"/>
              </a:ext>
            </a:extLst>
          </p:cNvPr>
          <p:cNvSpPr txBox="1"/>
          <p:nvPr/>
        </p:nvSpPr>
        <p:spPr>
          <a:xfrm>
            <a:off x="539904" y="255426"/>
            <a:ext cx="2106968" cy="38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600" b="1" dirty="0">
                <a:solidFill>
                  <a:schemeClr val="bg1"/>
                </a:solidFill>
                <a:latin typeface="Montserrat SemiBold" pitchFamily="2" charset="77"/>
              </a:rPr>
              <a:t>Billetterie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FF35CC-967B-86D9-B861-EDC35423D39F}"/>
              </a:ext>
            </a:extLst>
          </p:cNvPr>
          <p:cNvSpPr txBox="1"/>
          <p:nvPr/>
        </p:nvSpPr>
        <p:spPr>
          <a:xfrm>
            <a:off x="5662187" y="1415235"/>
            <a:ext cx="3210962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600" b="1">
                <a:solidFill>
                  <a:srgbClr val="28B392"/>
                </a:solidFill>
                <a:latin typeface="Montserrat SemiBold" pitchFamily="2" charset="77"/>
              </a:defRPr>
            </a:lvl1pPr>
          </a:lstStyle>
          <a:p>
            <a:r>
              <a:rPr lang="fr-FR" sz="1200" b="0" dirty="0">
                <a:solidFill>
                  <a:schemeClr val="tx1"/>
                </a:solidFill>
                <a:latin typeface="Montserrat Light" pitchFamily="2" charset="77"/>
              </a:rPr>
              <a:t>VIA UNE </a:t>
            </a:r>
            <a:r>
              <a:rPr lang="fr-FR" sz="1200" b="0" dirty="0">
                <a:solidFill>
                  <a:schemeClr val="tx1"/>
                </a:solidFill>
                <a:latin typeface="Montserrat Medium" pitchFamily="2" charset="77"/>
              </a:rPr>
              <a:t>BOUTIQUE EN LIGNE</a:t>
            </a:r>
          </a:p>
          <a:p>
            <a:endParaRPr lang="fr-FR" sz="200" b="0" dirty="0">
              <a:solidFill>
                <a:schemeClr val="tx1"/>
              </a:solidFill>
              <a:latin typeface="Montserrat Light" pitchFamily="2" charset="77"/>
            </a:endParaRPr>
          </a:p>
          <a:p>
            <a:r>
              <a:rPr lang="fr-FR" sz="1200" b="0" dirty="0">
                <a:solidFill>
                  <a:schemeClr val="tx1"/>
                </a:solidFill>
                <a:latin typeface="Montserrat Light" pitchFamily="2" charset="77"/>
              </a:rPr>
              <a:t>Site internet &amp; Application mobile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0F49E5F-167A-DCAB-2359-D8D160470F61}"/>
              </a:ext>
            </a:extLst>
          </p:cNvPr>
          <p:cNvSpPr txBox="1"/>
          <p:nvPr/>
        </p:nvSpPr>
        <p:spPr>
          <a:xfrm>
            <a:off x="53636" y="-59170"/>
            <a:ext cx="845749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600" b="1">
                <a:solidFill>
                  <a:srgbClr val="28B392"/>
                </a:solidFill>
                <a:latin typeface="Montserrat SemiBold" pitchFamily="2" charset="77"/>
              </a:defRPr>
            </a:lvl1pPr>
          </a:lstStyle>
          <a:p>
            <a:r>
              <a:rPr lang="fr-FR" sz="4600" dirty="0">
                <a:solidFill>
                  <a:srgbClr val="76C9B1"/>
                </a:solidFill>
              </a:rPr>
              <a:t>1. 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CDA1854-6BB9-BD04-B453-F66DA622394D}"/>
              </a:ext>
            </a:extLst>
          </p:cNvPr>
          <p:cNvSpPr txBox="1"/>
          <p:nvPr/>
        </p:nvSpPr>
        <p:spPr>
          <a:xfrm rot="16200000">
            <a:off x="7951170" y="3998579"/>
            <a:ext cx="2143312" cy="23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</a:rPr>
              <a:t>Document confidentiel - copyright © 2023</a:t>
            </a:r>
            <a:endParaRPr lang="fr-FR" sz="800" b="0" i="0" dirty="0">
              <a:solidFill>
                <a:srgbClr val="55575D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31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9E51B-4DF8-7AD9-5C0D-3E55D748F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29" r="10012" b="25533"/>
          <a:stretch/>
        </p:blipFill>
        <p:spPr>
          <a:xfrm>
            <a:off x="-2" y="0"/>
            <a:ext cx="9144002" cy="514350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B578E30E-F39F-2C25-DA25-7DED4C4EE1C5}"/>
              </a:ext>
            </a:extLst>
          </p:cNvPr>
          <p:cNvGrpSpPr/>
          <p:nvPr/>
        </p:nvGrpSpPr>
        <p:grpSpPr>
          <a:xfrm>
            <a:off x="664611" y="223906"/>
            <a:ext cx="2106968" cy="455848"/>
            <a:chOff x="3390008" y="1665560"/>
            <a:chExt cx="2106968" cy="455848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B2B6B151-5615-02B1-8FD8-FC5F446B5491}"/>
                </a:ext>
              </a:extLst>
            </p:cNvPr>
            <p:cNvSpPr/>
            <p:nvPr/>
          </p:nvSpPr>
          <p:spPr>
            <a:xfrm>
              <a:off x="3390008" y="1665560"/>
              <a:ext cx="2106968" cy="455848"/>
            </a:xfrm>
            <a:prstGeom prst="roundRect">
              <a:avLst>
                <a:gd name="adj" fmla="val 50000"/>
              </a:avLst>
            </a:prstGeom>
            <a:solidFill>
              <a:srgbClr val="28B3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F1A7281-2DC6-09FC-44B1-B1DBF7289BAA}"/>
                </a:ext>
              </a:extLst>
            </p:cNvPr>
            <p:cNvSpPr txBox="1"/>
            <p:nvPr/>
          </p:nvSpPr>
          <p:spPr>
            <a:xfrm>
              <a:off x="3390008" y="1701957"/>
              <a:ext cx="2106968" cy="38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Montserrat SemiBold" pitchFamily="2" charset="77"/>
                </a:rPr>
                <a:t>Carte cadeau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C3728BAD-3872-F664-3147-5F60B376D26C}"/>
              </a:ext>
            </a:extLst>
          </p:cNvPr>
          <p:cNvSpPr txBox="1"/>
          <p:nvPr/>
        </p:nvSpPr>
        <p:spPr>
          <a:xfrm>
            <a:off x="5308683" y="1492506"/>
            <a:ext cx="3357167" cy="2623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1200">
                <a:latin typeface="Montserrat Medium" pitchFamily="2" charset="77"/>
              </a:defRPr>
            </a:lvl1pPr>
          </a:lstStyle>
          <a:p>
            <a:r>
              <a:rPr lang="fr-FR" dirty="0"/>
              <a:t>Naissance - Adoption</a:t>
            </a:r>
          </a:p>
          <a:p>
            <a:r>
              <a:rPr lang="fr-FR" dirty="0">
                <a:solidFill>
                  <a:srgbClr val="000000"/>
                </a:solidFill>
              </a:rPr>
              <a:t>Mariage</a:t>
            </a:r>
            <a:r>
              <a:rPr lang="fr-FR" dirty="0"/>
              <a:t> - Pacs</a:t>
            </a:r>
          </a:p>
          <a:p>
            <a:r>
              <a:rPr lang="fr-FR" dirty="0"/>
              <a:t>Départ à la retraite</a:t>
            </a:r>
          </a:p>
          <a:p>
            <a:r>
              <a:rPr lang="fr-FR" dirty="0"/>
              <a:t>Fête des mères - des pères </a:t>
            </a:r>
          </a:p>
          <a:p>
            <a:r>
              <a:rPr lang="fr-FR" dirty="0"/>
              <a:t>Sainte-Catherine - Saint-Nicolas</a:t>
            </a:r>
          </a:p>
          <a:p>
            <a:r>
              <a:rPr lang="fr-FR" dirty="0"/>
              <a:t>Noël pour les salariés et les enfants</a:t>
            </a:r>
          </a:p>
          <a:p>
            <a:r>
              <a:rPr lang="fr-FR" dirty="0"/>
              <a:t>Rentrée scolaire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A124C3-B950-59F2-10DA-52666F322D42}"/>
              </a:ext>
            </a:extLst>
          </p:cNvPr>
          <p:cNvSpPr txBox="1"/>
          <p:nvPr/>
        </p:nvSpPr>
        <p:spPr>
          <a:xfrm>
            <a:off x="1312072" y="1490644"/>
            <a:ext cx="354897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Montserrat" pitchFamily="2" charset="77"/>
              </a:rPr>
              <a:t>UNE </a:t>
            </a:r>
            <a:r>
              <a:rPr lang="fr-FR" sz="1200" b="1" dirty="0">
                <a:latin typeface="Montserrat SemiBold" pitchFamily="2" charset="77"/>
              </a:rPr>
              <a:t>ATTRIBUTION</a:t>
            </a:r>
            <a:r>
              <a:rPr lang="fr-FR" sz="1200" dirty="0">
                <a:latin typeface="Montserrat" pitchFamily="2" charset="77"/>
              </a:rPr>
              <a:t> POUR UN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Montserrat" pitchFamily="2" charset="77"/>
              </a:rPr>
              <a:t>ÉVÉNEMENT QUI </a:t>
            </a:r>
            <a:r>
              <a:rPr lang="fr-FR" sz="1200" dirty="0">
                <a:latin typeface="Montserrat Medium" pitchFamily="2" charset="77"/>
              </a:rPr>
              <a:t>CONCERNE LE SALARIÉ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4309880-9F91-FCC5-AF74-955E553C067C}"/>
              </a:ext>
            </a:extLst>
          </p:cNvPr>
          <p:cNvSpPr txBox="1"/>
          <p:nvPr/>
        </p:nvSpPr>
        <p:spPr>
          <a:xfrm>
            <a:off x="1312072" y="2410582"/>
            <a:ext cx="2949786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latin typeface="Montserrat" pitchFamily="2" charset="77"/>
              </a:defRPr>
            </a:lvl1pPr>
          </a:lstStyle>
          <a:p>
            <a:pPr>
              <a:lnSpc>
                <a:spcPct val="150000"/>
              </a:lnSpc>
            </a:pPr>
            <a:r>
              <a:rPr lang="fr-FR" dirty="0"/>
              <a:t>UNE </a:t>
            </a:r>
            <a:r>
              <a:rPr lang="fr-FR" b="1" dirty="0">
                <a:latin typeface="Montserrat SemiBold" pitchFamily="2" charset="77"/>
              </a:rPr>
              <a:t>UTILISATION</a:t>
            </a:r>
            <a:r>
              <a:rPr lang="fr-FR" dirty="0"/>
              <a:t> EN LIEN AVEC </a:t>
            </a:r>
            <a:r>
              <a:rPr lang="fr-FR" b="1" dirty="0">
                <a:latin typeface="Montserrat SemiBold" pitchFamily="2" charset="77"/>
              </a:rPr>
              <a:t>L’ÉVÉNEMENT</a:t>
            </a:r>
            <a:r>
              <a:rPr lang="fr-FR" dirty="0"/>
              <a:t>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A8A9741-3B17-47DA-C847-51D4450DCCFA}"/>
              </a:ext>
            </a:extLst>
          </p:cNvPr>
          <p:cNvCxnSpPr>
            <a:cxnSpLocks/>
          </p:cNvCxnSpPr>
          <p:nvPr/>
        </p:nvCxnSpPr>
        <p:spPr>
          <a:xfrm>
            <a:off x="5022517" y="1596399"/>
            <a:ext cx="1" cy="2592000"/>
          </a:xfrm>
          <a:prstGeom prst="line">
            <a:avLst/>
          </a:prstGeom>
          <a:ln w="19050" cap="rnd">
            <a:solidFill>
              <a:srgbClr val="FF5D93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0A67A04B-3B50-1B73-EC14-7C171CBFF014}"/>
              </a:ext>
            </a:extLst>
          </p:cNvPr>
          <p:cNvSpPr txBox="1"/>
          <p:nvPr/>
        </p:nvSpPr>
        <p:spPr>
          <a:xfrm>
            <a:off x="4918914" y="844012"/>
            <a:ext cx="3419018" cy="4598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>
                <a:latin typeface="Montserrat" pitchFamily="2" charset="77"/>
              </a:defRPr>
            </a:lvl1pPr>
          </a:lstStyle>
          <a:p>
            <a:pPr marL="0" indent="0">
              <a:buNone/>
            </a:pPr>
            <a:r>
              <a:rPr lang="fr-FR" sz="1400" dirty="0">
                <a:solidFill>
                  <a:srgbClr val="000000"/>
                </a:solidFill>
                <a:latin typeface="Montserrat Light" pitchFamily="2" charset="77"/>
              </a:rPr>
              <a:t>LA LISTE DES ÉVÉNEMENTS :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5EE4E54-9DFB-51F6-17C8-FD30C95A25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10" y="2485687"/>
            <a:ext cx="540000" cy="54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3FA857D-CF30-A196-36BE-36D3AF4C89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41" y="1528196"/>
            <a:ext cx="540000" cy="540000"/>
          </a:xfrm>
          <a:prstGeom prst="rect">
            <a:avLst/>
          </a:prstGeom>
        </p:spPr>
      </p:pic>
      <p:pic>
        <p:nvPicPr>
          <p:cNvPr id="32" name="Image 31" descr="Une image contenant texte, reine&#10;&#10;Description générée automatiquement">
            <a:extLst>
              <a:ext uri="{FF2B5EF4-FFF2-40B4-BE49-F238E27FC236}">
                <a16:creationId xmlns:a16="http://schemas.microsoft.com/office/drawing/2014/main" id="{78FFAA63-D099-F53E-4478-FA6601270D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5671" y="3714180"/>
            <a:ext cx="2021579" cy="1429319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D1D99AAA-DA41-A908-BA5B-73549CD8E86E}"/>
              </a:ext>
            </a:extLst>
          </p:cNvPr>
          <p:cNvSpPr txBox="1"/>
          <p:nvPr/>
        </p:nvSpPr>
        <p:spPr>
          <a:xfrm>
            <a:off x="1312072" y="3343278"/>
            <a:ext cx="356986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latin typeface="Montserrat" pitchFamily="2" charset="77"/>
              </a:defRPr>
            </a:lvl1pPr>
          </a:lstStyle>
          <a:p>
            <a:pPr>
              <a:lnSpc>
                <a:spcPct val="150000"/>
              </a:lnSpc>
            </a:pPr>
            <a:r>
              <a:rPr lang="fr-FR" dirty="0">
                <a:latin typeface="Montserrat Light" pitchFamily="2" charset="77"/>
              </a:rPr>
              <a:t>UN </a:t>
            </a:r>
            <a:r>
              <a:rPr lang="fr-FR" dirty="0">
                <a:latin typeface="Montserrat Medium" pitchFamily="2" charset="77"/>
              </a:rPr>
              <a:t>MONTANT CONFORME </a:t>
            </a:r>
            <a:r>
              <a:rPr lang="fr-FR" dirty="0">
                <a:latin typeface="Montserrat Light" pitchFamily="2" charset="77"/>
              </a:rPr>
              <a:t>POUR L’</a:t>
            </a:r>
            <a:r>
              <a:rPr lang="fr-FR" dirty="0">
                <a:latin typeface="Montserrat Medium" pitchFamily="2" charset="77"/>
              </a:rPr>
              <a:t>EXONÉRATION DE CHARGES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D2134294-4997-DB87-9E5F-5D59B9B4A1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65" y="3517728"/>
            <a:ext cx="630507" cy="63050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71AF3234-9309-014C-8F25-70BE5C97D3D0}"/>
              </a:ext>
            </a:extLst>
          </p:cNvPr>
          <p:cNvSpPr txBox="1"/>
          <p:nvPr/>
        </p:nvSpPr>
        <p:spPr>
          <a:xfrm>
            <a:off x="53636" y="-59170"/>
            <a:ext cx="845749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600" b="1">
                <a:solidFill>
                  <a:srgbClr val="28B392"/>
                </a:solidFill>
                <a:latin typeface="Montserrat SemiBold" pitchFamily="2" charset="77"/>
              </a:defRPr>
            </a:lvl1pPr>
          </a:lstStyle>
          <a:p>
            <a:r>
              <a:rPr lang="fr-FR" sz="4600" dirty="0">
                <a:solidFill>
                  <a:srgbClr val="76C9B1"/>
                </a:solidFill>
              </a:rPr>
              <a:t>2. 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AD0690F-5B7D-5C08-647B-9B524A017782}"/>
              </a:ext>
            </a:extLst>
          </p:cNvPr>
          <p:cNvSpPr/>
          <p:nvPr/>
        </p:nvSpPr>
        <p:spPr>
          <a:xfrm>
            <a:off x="1401255" y="3999275"/>
            <a:ext cx="2786697" cy="298166"/>
          </a:xfrm>
          <a:prstGeom prst="roundRect">
            <a:avLst/>
          </a:prstGeom>
          <a:solidFill>
            <a:srgbClr val="FF5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B3F550-4E17-80C6-49B5-086531A8A1DA}"/>
              </a:ext>
            </a:extLst>
          </p:cNvPr>
          <p:cNvSpPr txBox="1"/>
          <p:nvPr/>
        </p:nvSpPr>
        <p:spPr>
          <a:xfrm>
            <a:off x="1375618" y="4043191"/>
            <a:ext cx="2860598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50" dirty="0">
                <a:solidFill>
                  <a:schemeClr val="bg1"/>
                </a:solidFill>
                <a:latin typeface="Montserrat Medium" pitchFamily="2" charset="77"/>
              </a:rPr>
              <a:t>193€ / SALARIÉ / ÉVÈNEMENT / AN*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BA4CD0-2ABF-9E7B-7356-025D924DEC93}"/>
              </a:ext>
            </a:extLst>
          </p:cNvPr>
          <p:cNvSpPr txBox="1"/>
          <p:nvPr/>
        </p:nvSpPr>
        <p:spPr>
          <a:xfrm rot="16200000">
            <a:off x="7951170" y="3998579"/>
            <a:ext cx="2143312" cy="23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</a:rPr>
              <a:t>Document confidentiel - copyright © 2023</a:t>
            </a:r>
            <a:endParaRPr lang="fr-FR" sz="800" b="0" i="0" dirty="0">
              <a:solidFill>
                <a:srgbClr val="55575D"/>
              </a:solidFill>
              <a:effectLst/>
              <a:latin typeface="Montserrat" pitchFamily="2" charset="7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5ED3C3-0186-D8AC-F41B-E1B784AC0F35}"/>
              </a:ext>
            </a:extLst>
          </p:cNvPr>
          <p:cNvSpPr txBox="1"/>
          <p:nvPr/>
        </p:nvSpPr>
        <p:spPr>
          <a:xfrm>
            <a:off x="208931" y="4718024"/>
            <a:ext cx="1859151" cy="2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900" i="1" dirty="0">
                <a:latin typeface="Montserrat Light" pitchFamily="2" charset="77"/>
              </a:rPr>
              <a:t>*Réglementation 2023</a:t>
            </a:r>
            <a:endParaRPr lang="fr-FR" sz="900" i="1" dirty="0">
              <a:effectLst/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288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9E51B-4DF8-7AD9-5C0D-3E55D748F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29" r="10012" b="25533"/>
          <a:stretch/>
        </p:blipFill>
        <p:spPr>
          <a:xfrm>
            <a:off x="-2" y="0"/>
            <a:ext cx="9144002" cy="5143500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8DD7CF8D-70DA-7078-44CD-AE70FFF30C27}"/>
              </a:ext>
            </a:extLst>
          </p:cNvPr>
          <p:cNvSpPr txBox="1"/>
          <p:nvPr/>
        </p:nvSpPr>
        <p:spPr>
          <a:xfrm>
            <a:off x="564679" y="867333"/>
            <a:ext cx="7915054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i="1" dirty="0">
                <a:latin typeface="Montserrat Light" pitchFamily="2" charset="77"/>
              </a:rPr>
              <a:t>Cas concret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Montserrat Light" pitchFamily="2" charset="77"/>
              </a:rPr>
              <a:t>Margaux, maman d’une fille de 6  ans, se marie en 2023.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Montserrat Light" pitchFamily="2" charset="77"/>
              </a:rPr>
              <a:t>Son employeur peut lui offrir </a:t>
            </a:r>
            <a:r>
              <a:rPr lang="fr-FR" sz="1200" dirty="0">
                <a:latin typeface="Montserrat Medium" pitchFamily="2" charset="77"/>
              </a:rPr>
              <a:t>5 cartes cadeaux pour les évènements </a:t>
            </a:r>
            <a:r>
              <a:rPr lang="fr-FR" sz="1200" dirty="0">
                <a:latin typeface="Montserrat Light" pitchFamily="2" charset="77"/>
              </a:rPr>
              <a:t>qui la concernent :</a:t>
            </a:r>
          </a:p>
        </p:txBody>
      </p:sp>
      <p:pic>
        <p:nvPicPr>
          <p:cNvPr id="15" name="Image 14" descr="Une image contenant personne, intérieur, personnes&#10;&#10;Description générée automatiquement">
            <a:extLst>
              <a:ext uri="{FF2B5EF4-FFF2-40B4-BE49-F238E27FC236}">
                <a16:creationId xmlns:a16="http://schemas.microsoft.com/office/drawing/2014/main" id="{FBC4EBF6-EDC9-E026-1D34-EFD7642366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5592" y="2231514"/>
            <a:ext cx="1360749" cy="1358839"/>
          </a:xfrm>
          <a:prstGeom prst="ellipse">
            <a:avLst/>
          </a:prstGeom>
        </p:spPr>
      </p:pic>
      <p:pic>
        <p:nvPicPr>
          <p:cNvPr id="22" name="Image 21" descr="Une image contenant personne, plein air, vague&#10;&#10;Description générée automatiquement">
            <a:extLst>
              <a:ext uri="{FF2B5EF4-FFF2-40B4-BE49-F238E27FC236}">
                <a16:creationId xmlns:a16="http://schemas.microsoft.com/office/drawing/2014/main" id="{E74945BE-FD04-B37A-2122-F13185BF9B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68" y="2231514"/>
            <a:ext cx="1359757" cy="1358838"/>
          </a:xfrm>
          <a:prstGeom prst="ellipse">
            <a:avLst/>
          </a:prstGeom>
        </p:spPr>
      </p:pic>
      <p:pic>
        <p:nvPicPr>
          <p:cNvPr id="24" name="Image 23" descr="Une image contenant texte, personne, famille&#10;&#10;Description générée automatiquement">
            <a:extLst>
              <a:ext uri="{FF2B5EF4-FFF2-40B4-BE49-F238E27FC236}">
                <a16:creationId xmlns:a16="http://schemas.microsoft.com/office/drawing/2014/main" id="{EE3BBE5A-D849-158B-CEA1-EBC395503C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5965" y="2231514"/>
            <a:ext cx="1452485" cy="1358838"/>
          </a:xfrm>
          <a:prstGeom prst="ellipse">
            <a:avLst/>
          </a:prstGeom>
        </p:spPr>
      </p:pic>
      <p:pic>
        <p:nvPicPr>
          <p:cNvPr id="26" name="Image 25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1568B566-6B36-B24E-847C-0FB770812E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8432" y="2235295"/>
            <a:ext cx="1351919" cy="1351276"/>
          </a:xfrm>
          <a:prstGeom prst="ellipse">
            <a:avLst/>
          </a:prstGeom>
        </p:spPr>
      </p:pic>
      <p:pic>
        <p:nvPicPr>
          <p:cNvPr id="28" name="Image 27" descr="Une image contenant personne, intérieur, personnes&#10;&#10;Description générée automatiquement">
            <a:extLst>
              <a:ext uri="{FF2B5EF4-FFF2-40B4-BE49-F238E27FC236}">
                <a16:creationId xmlns:a16="http://schemas.microsoft.com/office/drawing/2014/main" id="{1AEB234A-FD28-0FCA-08CF-5FDC5D199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252" y="2231514"/>
            <a:ext cx="1360749" cy="1358839"/>
          </a:xfrm>
          <a:prstGeom prst="ellipse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99D611F8-C438-5FC2-0034-77AC36D93159}"/>
              </a:ext>
            </a:extLst>
          </p:cNvPr>
          <p:cNvSpPr txBox="1"/>
          <p:nvPr/>
        </p:nvSpPr>
        <p:spPr>
          <a:xfrm>
            <a:off x="519481" y="3644908"/>
            <a:ext cx="114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Montserrat Light" pitchFamily="2" charset="77"/>
              </a:rPr>
              <a:t>MARIAGE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F3E16C0-85BC-0608-5B54-54304E95E80A}"/>
              </a:ext>
            </a:extLst>
          </p:cNvPr>
          <p:cNvSpPr txBox="1"/>
          <p:nvPr/>
        </p:nvSpPr>
        <p:spPr>
          <a:xfrm>
            <a:off x="1910655" y="3644908"/>
            <a:ext cx="162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Montserrat Light" pitchFamily="2" charset="77"/>
              </a:rPr>
              <a:t>FÊTE</a:t>
            </a:r>
          </a:p>
          <a:p>
            <a:pPr algn="ctr"/>
            <a:r>
              <a:rPr lang="fr-FR" sz="1200" dirty="0">
                <a:latin typeface="Montserrat Light" pitchFamily="2" charset="77"/>
              </a:rPr>
              <a:t>DES MÈRES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954457D-AA77-2123-8C9B-7CEA52888368}"/>
              </a:ext>
            </a:extLst>
          </p:cNvPr>
          <p:cNvSpPr txBox="1"/>
          <p:nvPr/>
        </p:nvSpPr>
        <p:spPr>
          <a:xfrm>
            <a:off x="3708470" y="3644908"/>
            <a:ext cx="162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Montserrat Light" pitchFamily="2" charset="77"/>
              </a:rPr>
              <a:t>RENTRÉE SCOLAIRE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8A13C6F-518D-472B-2888-C8DBC80D2A71}"/>
              </a:ext>
            </a:extLst>
          </p:cNvPr>
          <p:cNvSpPr txBox="1"/>
          <p:nvPr/>
        </p:nvSpPr>
        <p:spPr>
          <a:xfrm>
            <a:off x="5542230" y="3644908"/>
            <a:ext cx="162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Montserrat Light" pitchFamily="2" charset="77"/>
              </a:rPr>
              <a:t>NOËL SALARIÉE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E0EA25B-4FE0-4055-868C-A3E7DD4F7E8D}"/>
              </a:ext>
            </a:extLst>
          </p:cNvPr>
          <p:cNvSpPr txBox="1"/>
          <p:nvPr/>
        </p:nvSpPr>
        <p:spPr>
          <a:xfrm>
            <a:off x="7295890" y="3644908"/>
            <a:ext cx="162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Montserrat Light" pitchFamily="2" charset="77"/>
              </a:rPr>
              <a:t>NOËL ENFANT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B1EECCC9-6AA3-F5DA-D5E3-35B53A0369CF}"/>
              </a:ext>
            </a:extLst>
          </p:cNvPr>
          <p:cNvSpPr/>
          <p:nvPr/>
        </p:nvSpPr>
        <p:spPr>
          <a:xfrm rot="20991660">
            <a:off x="280758" y="2087474"/>
            <a:ext cx="684000" cy="360000"/>
          </a:xfrm>
          <a:prstGeom prst="roundRect">
            <a:avLst/>
          </a:prstGeom>
          <a:solidFill>
            <a:srgbClr val="FF5D9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ontserrat Medium" pitchFamily="2" charset="77"/>
              </a:rPr>
              <a:t>50€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35EF7106-4DC5-676B-26D5-C85B7010AB47}"/>
              </a:ext>
            </a:extLst>
          </p:cNvPr>
          <p:cNvSpPr/>
          <p:nvPr/>
        </p:nvSpPr>
        <p:spPr>
          <a:xfrm rot="20991660">
            <a:off x="1887488" y="2087474"/>
            <a:ext cx="684000" cy="360000"/>
          </a:xfrm>
          <a:prstGeom prst="roundRect">
            <a:avLst/>
          </a:prstGeom>
          <a:solidFill>
            <a:srgbClr val="FF5D9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ontserrat Medium" pitchFamily="2" charset="77"/>
              </a:rPr>
              <a:t>50€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F8E5D1B5-93FF-10CC-6106-5BA7A0C449B2}"/>
              </a:ext>
            </a:extLst>
          </p:cNvPr>
          <p:cNvSpPr/>
          <p:nvPr/>
        </p:nvSpPr>
        <p:spPr>
          <a:xfrm rot="20991660">
            <a:off x="3613987" y="2087474"/>
            <a:ext cx="684000" cy="360000"/>
          </a:xfrm>
          <a:prstGeom prst="roundRect">
            <a:avLst/>
          </a:prstGeom>
          <a:solidFill>
            <a:srgbClr val="FF5D9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ontserrat Medium" pitchFamily="2" charset="77"/>
              </a:rPr>
              <a:t>100€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FBFBE5E0-4D12-0BDD-C6C0-FD1570C57DAE}"/>
              </a:ext>
            </a:extLst>
          </p:cNvPr>
          <p:cNvSpPr/>
          <p:nvPr/>
        </p:nvSpPr>
        <p:spPr>
          <a:xfrm rot="20991660">
            <a:off x="5478391" y="2087474"/>
            <a:ext cx="684000" cy="360000"/>
          </a:xfrm>
          <a:prstGeom prst="roundRect">
            <a:avLst/>
          </a:prstGeom>
          <a:solidFill>
            <a:srgbClr val="FF5D9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ontserrat Medium" pitchFamily="2" charset="77"/>
              </a:rPr>
              <a:t>60€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7052DCB2-C154-725A-7FC0-98DC4188C6A7}"/>
              </a:ext>
            </a:extLst>
          </p:cNvPr>
          <p:cNvSpPr/>
          <p:nvPr/>
        </p:nvSpPr>
        <p:spPr>
          <a:xfrm rot="20991660">
            <a:off x="7234588" y="2087474"/>
            <a:ext cx="684000" cy="360000"/>
          </a:xfrm>
          <a:prstGeom prst="roundRect">
            <a:avLst/>
          </a:prstGeom>
          <a:solidFill>
            <a:srgbClr val="FF5D9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ontserrat Medium" pitchFamily="2" charset="77"/>
              </a:rPr>
              <a:t>60€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C2E17F9-DFDF-D6EF-DECE-ABBE6A8B9814}"/>
              </a:ext>
            </a:extLst>
          </p:cNvPr>
          <p:cNvCxnSpPr>
            <a:cxnSpLocks/>
          </p:cNvCxnSpPr>
          <p:nvPr/>
        </p:nvCxnSpPr>
        <p:spPr>
          <a:xfrm rot="5400000">
            <a:off x="1058859" y="797033"/>
            <a:ext cx="1" cy="792000"/>
          </a:xfrm>
          <a:prstGeom prst="line">
            <a:avLst/>
          </a:prstGeom>
          <a:ln w="6350" cap="rnd">
            <a:solidFill>
              <a:srgbClr val="28B392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40DA0B52-31DF-B006-3BDD-412579084BA1}"/>
              </a:ext>
            </a:extLst>
          </p:cNvPr>
          <p:cNvSpPr txBox="1"/>
          <p:nvPr/>
        </p:nvSpPr>
        <p:spPr>
          <a:xfrm>
            <a:off x="463936" y="4342877"/>
            <a:ext cx="8216129" cy="614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Montserrat Light" pitchFamily="2" charset="77"/>
              </a:rPr>
              <a:t>‣ Total de 320€ attribués sur l’année (en respectant le seuil par évènement)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Montserrat Medium" pitchFamily="2" charset="77"/>
              </a:rPr>
              <a:t>‣ Exonération totale de cotisations et contributions sociales</a:t>
            </a:r>
            <a:endParaRPr lang="fr-FR" sz="1200" dirty="0">
              <a:effectLst/>
              <a:latin typeface="Montserrat Medium" pitchFamily="2" charset="77"/>
            </a:endParaRP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CF7FC234-7D70-70EC-13DA-1AF13D31CC78}"/>
              </a:ext>
            </a:extLst>
          </p:cNvPr>
          <p:cNvGrpSpPr/>
          <p:nvPr/>
        </p:nvGrpSpPr>
        <p:grpSpPr>
          <a:xfrm>
            <a:off x="664611" y="223906"/>
            <a:ext cx="2106968" cy="455848"/>
            <a:chOff x="3390008" y="1665560"/>
            <a:chExt cx="2106968" cy="455848"/>
          </a:xfrm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AB5D1CF5-AB3D-D64D-B9A6-3B9D3CE069AB}"/>
                </a:ext>
              </a:extLst>
            </p:cNvPr>
            <p:cNvSpPr/>
            <p:nvPr/>
          </p:nvSpPr>
          <p:spPr>
            <a:xfrm>
              <a:off x="3390008" y="1665560"/>
              <a:ext cx="2106968" cy="455848"/>
            </a:xfrm>
            <a:prstGeom prst="roundRect">
              <a:avLst>
                <a:gd name="adj" fmla="val 50000"/>
              </a:avLst>
            </a:prstGeom>
            <a:solidFill>
              <a:srgbClr val="28B3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51162F63-EDE1-B627-674B-4C6CD8636A0E}"/>
                </a:ext>
              </a:extLst>
            </p:cNvPr>
            <p:cNvSpPr txBox="1"/>
            <p:nvPr/>
          </p:nvSpPr>
          <p:spPr>
            <a:xfrm>
              <a:off x="3390008" y="1701957"/>
              <a:ext cx="2106968" cy="38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Montserrat SemiBold" pitchFamily="2" charset="77"/>
                </a:rPr>
                <a:t>Carte cadeau</a:t>
              </a:r>
            </a:p>
          </p:txBody>
        </p:sp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2899D27E-CC71-588C-C83A-4432D550EE07}"/>
              </a:ext>
            </a:extLst>
          </p:cNvPr>
          <p:cNvSpPr txBox="1"/>
          <p:nvPr/>
        </p:nvSpPr>
        <p:spPr>
          <a:xfrm>
            <a:off x="53636" y="-59170"/>
            <a:ext cx="845749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600" b="1">
                <a:solidFill>
                  <a:srgbClr val="28B392"/>
                </a:solidFill>
                <a:latin typeface="Montserrat SemiBold" pitchFamily="2" charset="77"/>
              </a:defRPr>
            </a:lvl1pPr>
          </a:lstStyle>
          <a:p>
            <a:r>
              <a:rPr lang="fr-FR" sz="4600" dirty="0">
                <a:solidFill>
                  <a:srgbClr val="76C9B1"/>
                </a:solidFill>
              </a:rPr>
              <a:t>2.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D517B5A-A5AD-2B7F-4359-A8E33BB8EA52}"/>
              </a:ext>
            </a:extLst>
          </p:cNvPr>
          <p:cNvSpPr txBox="1"/>
          <p:nvPr/>
        </p:nvSpPr>
        <p:spPr>
          <a:xfrm rot="16200000">
            <a:off x="7951170" y="3998579"/>
            <a:ext cx="2143312" cy="23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</a:rPr>
              <a:t>Document confidentiel - copyright © 2023</a:t>
            </a:r>
            <a:endParaRPr lang="fr-FR" sz="800" b="0" i="0" dirty="0">
              <a:solidFill>
                <a:srgbClr val="55575D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195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9E51B-4DF8-7AD9-5C0D-3E55D748F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29" r="10012" b="25533"/>
          <a:stretch/>
        </p:blipFill>
        <p:spPr>
          <a:xfrm>
            <a:off x="-2" y="0"/>
            <a:ext cx="9144002" cy="51435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E165D74-D2A2-279C-58A6-A4B7A03E123E}"/>
              </a:ext>
            </a:extLst>
          </p:cNvPr>
          <p:cNvSpPr txBox="1"/>
          <p:nvPr/>
        </p:nvSpPr>
        <p:spPr>
          <a:xfrm>
            <a:off x="572566" y="831008"/>
            <a:ext cx="7172401" cy="42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Montserrat Medium" pitchFamily="2" charset="77"/>
              </a:rPr>
              <a:t>La carte CULTURE* : ce n’est pas que pour les musées ! </a:t>
            </a:r>
          </a:p>
        </p:txBody>
      </p:sp>
      <p:pic>
        <p:nvPicPr>
          <p:cNvPr id="1028" name="Picture 4" descr="Netflix logo et symbole, sens, histoire, PNG, marque">
            <a:extLst>
              <a:ext uri="{FF2B5EF4-FFF2-40B4-BE49-F238E27FC236}">
                <a16:creationId xmlns:a16="http://schemas.microsoft.com/office/drawing/2014/main" id="{5F2B5032-B820-4A5E-DA35-DA21575F2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44" y="3538548"/>
            <a:ext cx="1742649" cy="9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5B88C17C-C212-CF4A-32A5-B7646827439A}"/>
              </a:ext>
            </a:extLst>
          </p:cNvPr>
          <p:cNvGrpSpPr/>
          <p:nvPr/>
        </p:nvGrpSpPr>
        <p:grpSpPr>
          <a:xfrm>
            <a:off x="564721" y="1734056"/>
            <a:ext cx="1249429" cy="1579689"/>
            <a:chOff x="806699" y="2272687"/>
            <a:chExt cx="1249429" cy="1579689"/>
          </a:xfrm>
        </p:grpSpPr>
        <p:pic>
          <p:nvPicPr>
            <p:cNvPr id="18" name="Image 17" descr="Une image contenant plafond, intérieur, sol, hall&#10;&#10;Description générée automatiquement">
              <a:extLst>
                <a:ext uri="{FF2B5EF4-FFF2-40B4-BE49-F238E27FC236}">
                  <a16:creationId xmlns:a16="http://schemas.microsoft.com/office/drawing/2014/main" id="{D6676269-0761-9542-EA1F-F1E57DE97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699" y="2272687"/>
              <a:ext cx="1241583" cy="1241583"/>
            </a:xfrm>
            <a:prstGeom prst="ellipse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6A0277F-A9A2-6282-40F1-433671040FD5}"/>
                </a:ext>
              </a:extLst>
            </p:cNvPr>
            <p:cNvSpPr txBox="1"/>
            <p:nvPr/>
          </p:nvSpPr>
          <p:spPr>
            <a:xfrm>
              <a:off x="814545" y="3514270"/>
              <a:ext cx="1241583" cy="338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200" dirty="0">
                  <a:latin typeface="Montserrat Medium" pitchFamily="2" charset="77"/>
                </a:rPr>
                <a:t>Théâtres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7DC5B898-9B1B-3E5D-ADDC-E5CFA8A11BAF}"/>
              </a:ext>
            </a:extLst>
          </p:cNvPr>
          <p:cNvGrpSpPr/>
          <p:nvPr/>
        </p:nvGrpSpPr>
        <p:grpSpPr>
          <a:xfrm>
            <a:off x="2732408" y="3030095"/>
            <a:ext cx="1221051" cy="1701425"/>
            <a:chOff x="4864468" y="3586622"/>
            <a:chExt cx="1221051" cy="1701425"/>
          </a:xfrm>
        </p:grpSpPr>
        <p:pic>
          <p:nvPicPr>
            <p:cNvPr id="22" name="Image 21" descr="Une image contenant ciel, personne, plein air, groupe&#10;&#10;Description générée automatiquement">
              <a:extLst>
                <a:ext uri="{FF2B5EF4-FFF2-40B4-BE49-F238E27FC236}">
                  <a16:creationId xmlns:a16="http://schemas.microsoft.com/office/drawing/2014/main" id="{1B039ACD-5104-1EE9-1AE6-6F3CEBC91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8"/>
            <a:stretch/>
          </p:blipFill>
          <p:spPr>
            <a:xfrm>
              <a:off x="4864468" y="3586622"/>
              <a:ext cx="1221051" cy="1219809"/>
            </a:xfrm>
            <a:prstGeom prst="ellipse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924EE9F-243C-B0CC-C04B-73704BD5D247}"/>
                </a:ext>
              </a:extLst>
            </p:cNvPr>
            <p:cNvSpPr txBox="1"/>
            <p:nvPr/>
          </p:nvSpPr>
          <p:spPr>
            <a:xfrm>
              <a:off x="4930532" y="4826382"/>
              <a:ext cx="112600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>
                  <a:latin typeface="Montserrat Medium" pitchFamily="2" charset="77"/>
                </a:rPr>
                <a:t>Concerts &amp; Festivals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0545BEB-8B35-BEE0-5164-741DEE7EAF92}"/>
              </a:ext>
            </a:extLst>
          </p:cNvPr>
          <p:cNvGrpSpPr/>
          <p:nvPr/>
        </p:nvGrpSpPr>
        <p:grpSpPr>
          <a:xfrm>
            <a:off x="5059805" y="1705081"/>
            <a:ext cx="1213283" cy="1531078"/>
            <a:chOff x="7393484" y="1678487"/>
            <a:chExt cx="1213283" cy="1531078"/>
          </a:xfrm>
        </p:grpSpPr>
        <p:pic>
          <p:nvPicPr>
            <p:cNvPr id="32" name="Image 31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D25841FC-8AF1-37C3-B177-D9303E603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3484" y="1678487"/>
              <a:ext cx="1213283" cy="1206788"/>
            </a:xfrm>
            <a:prstGeom prst="ellipse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87D9BFFC-768E-3E8F-D680-AE444A22D880}"/>
                </a:ext>
              </a:extLst>
            </p:cNvPr>
            <p:cNvSpPr txBox="1"/>
            <p:nvPr/>
          </p:nvSpPr>
          <p:spPr>
            <a:xfrm>
              <a:off x="7459888" y="2871459"/>
              <a:ext cx="996128" cy="338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200" dirty="0">
                  <a:latin typeface="Montserrat Medium" pitchFamily="2" charset="77"/>
                </a:rPr>
                <a:t>Vinyles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0863F306-60DA-6637-BD84-E593938CD85D}"/>
              </a:ext>
            </a:extLst>
          </p:cNvPr>
          <p:cNvGrpSpPr/>
          <p:nvPr/>
        </p:nvGrpSpPr>
        <p:grpSpPr>
          <a:xfrm>
            <a:off x="7387799" y="3030095"/>
            <a:ext cx="1221051" cy="1585636"/>
            <a:chOff x="5903254" y="33360"/>
            <a:chExt cx="1221051" cy="1585636"/>
          </a:xfrm>
        </p:grpSpPr>
        <p:pic>
          <p:nvPicPr>
            <p:cNvPr id="36" name="Image 35" descr="Une image contenant texte, livre, intérieur, étagère&#10;&#10;Description générée automatiquement">
              <a:extLst>
                <a:ext uri="{FF2B5EF4-FFF2-40B4-BE49-F238E27FC236}">
                  <a16:creationId xmlns:a16="http://schemas.microsoft.com/office/drawing/2014/main" id="{B1F68552-0F81-6EF3-1DF5-38E3BACB0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3254" y="33360"/>
              <a:ext cx="1221051" cy="1219289"/>
            </a:xfrm>
            <a:prstGeom prst="ellipse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77B50691-9048-A4DF-9C21-6AD759C87C94}"/>
                </a:ext>
              </a:extLst>
            </p:cNvPr>
            <p:cNvSpPr txBox="1"/>
            <p:nvPr/>
          </p:nvSpPr>
          <p:spPr>
            <a:xfrm>
              <a:off x="6096740" y="1280890"/>
              <a:ext cx="852306" cy="338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200" dirty="0">
                  <a:latin typeface="Montserrat Medium" pitchFamily="2" charset="77"/>
                </a:rPr>
                <a:t>Livres</a:t>
              </a: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828FC163-6D0A-4F4E-36A3-8E070887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64" y="3684321"/>
            <a:ext cx="2482930" cy="7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umont — Wikipédia">
            <a:extLst>
              <a:ext uri="{FF2B5EF4-FFF2-40B4-BE49-F238E27FC236}">
                <a16:creationId xmlns:a16="http://schemas.microsoft.com/office/drawing/2014/main" id="{A1095A47-DECF-4BB1-9BD0-7ADC83B28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896" y="1770587"/>
            <a:ext cx="1994049" cy="6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id="{19C7167B-F540-20D3-E02B-D5F5BA4DD3DC}"/>
              </a:ext>
            </a:extLst>
          </p:cNvPr>
          <p:cNvGrpSpPr/>
          <p:nvPr/>
        </p:nvGrpSpPr>
        <p:grpSpPr>
          <a:xfrm>
            <a:off x="664611" y="223906"/>
            <a:ext cx="2106968" cy="455848"/>
            <a:chOff x="3390008" y="1665560"/>
            <a:chExt cx="2106968" cy="455848"/>
          </a:xfrm>
        </p:grpSpPr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5C5DA0F2-F8C7-A4E1-24C6-0DC53F052A06}"/>
                </a:ext>
              </a:extLst>
            </p:cNvPr>
            <p:cNvSpPr/>
            <p:nvPr/>
          </p:nvSpPr>
          <p:spPr>
            <a:xfrm>
              <a:off x="3390008" y="1665560"/>
              <a:ext cx="2106968" cy="455848"/>
            </a:xfrm>
            <a:prstGeom prst="roundRect">
              <a:avLst>
                <a:gd name="adj" fmla="val 50000"/>
              </a:avLst>
            </a:prstGeom>
            <a:solidFill>
              <a:srgbClr val="28B3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6A34A19A-5A27-2190-098D-9194F410F5AF}"/>
                </a:ext>
              </a:extLst>
            </p:cNvPr>
            <p:cNvSpPr txBox="1"/>
            <p:nvPr/>
          </p:nvSpPr>
          <p:spPr>
            <a:xfrm>
              <a:off x="3390008" y="1701957"/>
              <a:ext cx="2106968" cy="38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fr-FR" sz="1600" b="1" dirty="0">
                  <a:solidFill>
                    <a:schemeClr val="bg1"/>
                  </a:solidFill>
                  <a:latin typeface="Montserrat SemiBold" pitchFamily="2" charset="77"/>
                </a:rPr>
                <a:t>Carte cadeau</a:t>
              </a:r>
            </a:p>
          </p:txBody>
        </p: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A1A66382-B135-BF96-0F75-DF1739D11D44}"/>
              </a:ext>
            </a:extLst>
          </p:cNvPr>
          <p:cNvSpPr txBox="1"/>
          <p:nvPr/>
        </p:nvSpPr>
        <p:spPr>
          <a:xfrm>
            <a:off x="53636" y="-59170"/>
            <a:ext cx="845749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600" b="1">
                <a:solidFill>
                  <a:srgbClr val="28B392"/>
                </a:solidFill>
                <a:latin typeface="Montserrat SemiBold" pitchFamily="2" charset="77"/>
              </a:defRPr>
            </a:lvl1pPr>
          </a:lstStyle>
          <a:p>
            <a:r>
              <a:rPr lang="fr-FR" sz="4600" dirty="0">
                <a:solidFill>
                  <a:srgbClr val="76C9B1"/>
                </a:solidFill>
              </a:rPr>
              <a:t>2.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A50324-30C0-CA47-F3D2-605D6C801098}"/>
              </a:ext>
            </a:extLst>
          </p:cNvPr>
          <p:cNvSpPr txBox="1"/>
          <p:nvPr/>
        </p:nvSpPr>
        <p:spPr>
          <a:xfrm rot="16200000">
            <a:off x="7951170" y="3998579"/>
            <a:ext cx="2143312" cy="23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</a:rPr>
              <a:t>Document confidentiel - copyright © 2023</a:t>
            </a:r>
            <a:endParaRPr lang="fr-FR" sz="800" b="0" i="0" dirty="0">
              <a:solidFill>
                <a:srgbClr val="55575D"/>
              </a:solidFill>
              <a:effectLst/>
              <a:latin typeface="Montserrat" pitchFamily="2" charset="77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6B3A249-922F-E971-1826-C0846BEA22CF}"/>
              </a:ext>
            </a:extLst>
          </p:cNvPr>
          <p:cNvGrpSpPr/>
          <p:nvPr/>
        </p:nvGrpSpPr>
        <p:grpSpPr>
          <a:xfrm rot="601221">
            <a:off x="6103372" y="718282"/>
            <a:ext cx="2203196" cy="319198"/>
            <a:chOff x="2967519" y="332370"/>
            <a:chExt cx="2203196" cy="319198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8175777A-3B83-1BA0-1D8B-931D5C3948AE}"/>
                </a:ext>
              </a:extLst>
            </p:cNvPr>
            <p:cNvSpPr/>
            <p:nvPr/>
          </p:nvSpPr>
          <p:spPr>
            <a:xfrm>
              <a:off x="3072433" y="332370"/>
              <a:ext cx="1993949" cy="298166"/>
            </a:xfrm>
            <a:prstGeom prst="roundRect">
              <a:avLst/>
            </a:prstGeom>
            <a:solidFill>
              <a:srgbClr val="FF5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2FA9BAA8-A193-E983-E10B-E1C44BC1E53F}"/>
                </a:ext>
              </a:extLst>
            </p:cNvPr>
            <p:cNvSpPr txBox="1"/>
            <p:nvPr/>
          </p:nvSpPr>
          <p:spPr>
            <a:xfrm>
              <a:off x="2967519" y="343791"/>
              <a:ext cx="22031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Montserrat Medium" pitchFamily="2" charset="77"/>
                </a:rPr>
                <a:t>* PAS DE PLAFOND</a:t>
              </a:r>
            </a:p>
          </p:txBody>
        </p:sp>
      </p:grpSp>
      <p:pic>
        <p:nvPicPr>
          <p:cNvPr id="9" name="Picture 6">
            <a:extLst>
              <a:ext uri="{FF2B5EF4-FFF2-40B4-BE49-F238E27FC236}">
                <a16:creationId xmlns:a16="http://schemas.microsoft.com/office/drawing/2014/main" id="{31561E99-96BD-1CCD-6748-D649DA7C1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37" y="2018771"/>
            <a:ext cx="2609604" cy="49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839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E7878DB4F56409A04A4BD2661E7A4" ma:contentTypeVersion="17" ma:contentTypeDescription="Crée un document." ma:contentTypeScope="" ma:versionID="48c802cdc8718ea2dbdcb79c5ca9cba4">
  <xsd:schema xmlns:xsd="http://www.w3.org/2001/XMLSchema" xmlns:xs="http://www.w3.org/2001/XMLSchema" xmlns:p="http://schemas.microsoft.com/office/2006/metadata/properties" xmlns:ns2="24f97056-d55a-4227-99b0-3e11d2e4deb1" xmlns:ns3="0118d9e5-76cb-4e30-aaa6-7ecff1bb3809" targetNamespace="http://schemas.microsoft.com/office/2006/metadata/properties" ma:root="true" ma:fieldsID="faceec9de8e25f498019e900b7af0fd3" ns2:_="" ns3:_="">
    <xsd:import namespace="24f97056-d55a-4227-99b0-3e11d2e4deb1"/>
    <xsd:import namespace="0118d9e5-76cb-4e30-aaa6-7ecff1bb38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97056-d55a-4227-99b0-3e11d2e4de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03dfcdf1-b284-470b-b83a-bf9550b3f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8d9e5-76cb-4e30-aaa6-7ecff1bb38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bffb18c-264c-4b18-a4b8-2d0b5dbd97a5}" ma:internalName="TaxCatchAll" ma:showField="CatchAllData" ma:web="0118d9e5-76cb-4e30-aaa6-7ecff1bb38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18d9e5-76cb-4e30-aaa6-7ecff1bb3809" xsi:nil="true"/>
    <lcf76f155ced4ddcb4097134ff3c332f xmlns="24f97056-d55a-4227-99b0-3e11d2e4de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EDCDD0-6243-4DCC-A0BD-D43616D623AB}"/>
</file>

<file path=customXml/itemProps2.xml><?xml version="1.0" encoding="utf-8"?>
<ds:datastoreItem xmlns:ds="http://schemas.openxmlformats.org/officeDocument/2006/customXml" ds:itemID="{2EE10D28-CFE3-4934-BF03-BCE7DFE00345}"/>
</file>

<file path=customXml/itemProps3.xml><?xml version="1.0" encoding="utf-8"?>
<ds:datastoreItem xmlns:ds="http://schemas.openxmlformats.org/officeDocument/2006/customXml" ds:itemID="{0D1AB40A-7825-4378-A204-D43DA88E9B0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5690</TotalTime>
  <Words>742</Words>
  <Application>Microsoft Office PowerPoint</Application>
  <PresentationFormat>Affichage à l'écran (16:9)</PresentationFormat>
  <Paragraphs>191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Montserrat Light</vt:lpstr>
      <vt:lpstr>Montserrat Medium</vt:lpstr>
      <vt:lpstr>Montserrat SemiBold</vt:lpstr>
      <vt:lpstr>MuseoSans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Brechet</dc:creator>
  <cp:lastModifiedBy>Estelle Duflot</cp:lastModifiedBy>
  <cp:revision>37</cp:revision>
  <dcterms:created xsi:type="dcterms:W3CDTF">2023-03-20T09:28:56Z</dcterms:created>
  <dcterms:modified xsi:type="dcterms:W3CDTF">2024-07-12T10:08:44Z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0x010100DD9E7878DB4F56409A04A4BD2661E7A4</vt:lpwstr>
  </property>
</Properties>
</file>